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415" r:id="rId5"/>
    <p:sldId id="269" r:id="rId6"/>
    <p:sldId id="257" r:id="rId7"/>
    <p:sldId id="273" r:id="rId8"/>
    <p:sldId id="256" r:id="rId9"/>
    <p:sldId id="333" r:id="rId10"/>
    <p:sldId id="372" r:id="rId11"/>
    <p:sldId id="374" r:id="rId12"/>
    <p:sldId id="259" r:id="rId13"/>
    <p:sldId id="394" r:id="rId14"/>
    <p:sldId id="262" r:id="rId15"/>
    <p:sldId id="271" r:id="rId16"/>
    <p:sldId id="290" r:id="rId17"/>
    <p:sldId id="325" r:id="rId18"/>
    <p:sldId id="327" r:id="rId19"/>
    <p:sldId id="281" r:id="rId20"/>
    <p:sldId id="282" r:id="rId21"/>
    <p:sldId id="398" r:id="rId22"/>
    <p:sldId id="335" r:id="rId23"/>
    <p:sldId id="399" r:id="rId24"/>
    <p:sldId id="400" r:id="rId25"/>
    <p:sldId id="416" r:id="rId26"/>
    <p:sldId id="388" r:id="rId27"/>
    <p:sldId id="397" r:id="rId28"/>
    <p:sldId id="417" r:id="rId29"/>
    <p:sldId id="385" r:id="rId30"/>
    <p:sldId id="312" r:id="rId31"/>
    <p:sldId id="401" r:id="rId32"/>
    <p:sldId id="308" r:id="rId33"/>
    <p:sldId id="294" r:id="rId34"/>
    <p:sldId id="296" r:id="rId35"/>
    <p:sldId id="319"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Adams (Collyer's)" userId="daa41471-68c2-434f-b972-1398031bf853" providerId="ADAL" clId="{C3D3DF2B-EDC6-4065-93B9-74B5E01F5540}"/>
    <pc:docChg chg="modSld">
      <pc:chgData name="Rebecca Adams (Collyer's)" userId="daa41471-68c2-434f-b972-1398031bf853" providerId="ADAL" clId="{C3D3DF2B-EDC6-4065-93B9-74B5E01F5540}" dt="2026-06-08T13:50:03.151" v="25" actId="20577"/>
      <pc:docMkLst>
        <pc:docMk/>
      </pc:docMkLst>
      <pc:sldChg chg="modSp mod">
        <pc:chgData name="Rebecca Adams (Collyer's)" userId="daa41471-68c2-434f-b972-1398031bf853" providerId="ADAL" clId="{C3D3DF2B-EDC6-4065-93B9-74B5E01F5540}" dt="2026-06-08T13:50:03.151" v="25" actId="20577"/>
        <pc:sldMkLst>
          <pc:docMk/>
          <pc:sldMk cId="2115097097" sldId="269"/>
        </pc:sldMkLst>
        <pc:spChg chg="mod">
          <ac:chgData name="Rebecca Adams (Collyer's)" userId="daa41471-68c2-434f-b972-1398031bf853" providerId="ADAL" clId="{C3D3DF2B-EDC6-4065-93B9-74B5E01F5540}" dt="2026-06-08T13:50:03.151" v="25" actId="20577"/>
          <ac:spMkLst>
            <pc:docMk/>
            <pc:sldMk cId="2115097097" sldId="269"/>
            <ac:spMk id="2" creationId="{250697D6-67F0-2446-65AA-77E6A9E4FE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D6AE2-A988-4966-AD5F-F6E877922F70}" type="datetimeFigureOut">
              <a:rPr lang="en-GB" smtClean="0"/>
              <a:t>08/06/2026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3A541-30D6-4911-B503-D66E38D41FB4}" type="slidenum">
              <a:rPr lang="en-GB" smtClean="0"/>
              <a:t>‹#›</a:t>
            </a:fld>
            <a:endParaRPr lang="en-GB"/>
          </a:p>
        </p:txBody>
      </p:sp>
    </p:spTree>
    <p:extLst>
      <p:ext uri="{BB962C8B-B14F-4D97-AF65-F5344CB8AC3E}">
        <p14:creationId xmlns:p14="http://schemas.microsoft.com/office/powerpoint/2010/main" val="196354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Hub displays everything you need to make the application as a set of tiles the big red arrow here is pointing at the tile that allows you to start your application process. But please be aware that it does not go fully live with 2024 information until the 16</a:t>
            </a:r>
            <a:r>
              <a:rPr lang="en-GB" baseline="30000" dirty="0"/>
              <a:t>th</a:t>
            </a:r>
            <a:r>
              <a:rPr lang="en-GB" dirty="0"/>
              <a:t> of May. You can look at information and there may be some content that relates to 2024 but until then you will be browsing 2023 application information so please keep that in mind.</a:t>
            </a:r>
          </a:p>
          <a:p>
            <a:endParaRPr lang="en-GB" dirty="0"/>
          </a:p>
        </p:txBody>
      </p:sp>
      <p:sp>
        <p:nvSpPr>
          <p:cNvPr id="4" name="Slide Number Placeholder 3"/>
          <p:cNvSpPr>
            <a:spLocks noGrp="1"/>
          </p:cNvSpPr>
          <p:nvPr>
            <p:ph type="sldNum" sz="quarter" idx="5"/>
          </p:nvPr>
        </p:nvSpPr>
        <p:spPr/>
        <p:txBody>
          <a:bodyPr/>
          <a:lstStyle/>
          <a:p>
            <a:fld id="{FB6BE7A0-3647-46FB-A26A-97C4EEF927F2}" type="slidenum">
              <a:rPr lang="en-GB" smtClean="0"/>
              <a:t>27</a:t>
            </a:fld>
            <a:endParaRPr lang="en-GB"/>
          </a:p>
        </p:txBody>
      </p:sp>
    </p:spTree>
    <p:extLst>
      <p:ext uri="{BB962C8B-B14F-4D97-AF65-F5344CB8AC3E}">
        <p14:creationId xmlns:p14="http://schemas.microsoft.com/office/powerpoint/2010/main" val="947701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38CE-E99D-F67D-B154-773F699F9F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850A55-45E4-E028-D6A8-25647941C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191CF8-09C8-17E0-9C91-FEDDA6BFB508}"/>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5" name="Footer Placeholder 4">
            <a:extLst>
              <a:ext uri="{FF2B5EF4-FFF2-40B4-BE49-F238E27FC236}">
                <a16:creationId xmlns:a16="http://schemas.microsoft.com/office/drawing/2014/main" id="{5AF99044-DB22-5A29-B214-BF7E50E5AB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225A0C-9FC0-BF69-94E0-707B735026D1}"/>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70103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CD9B-17CB-5A5C-D4F8-C8F5C2D21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13D3AD-21DB-ADF5-7A19-DDBCC353D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F6D5E-FC9D-0E9A-08D9-18B5906E6BDC}"/>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5" name="Footer Placeholder 4">
            <a:extLst>
              <a:ext uri="{FF2B5EF4-FFF2-40B4-BE49-F238E27FC236}">
                <a16:creationId xmlns:a16="http://schemas.microsoft.com/office/drawing/2014/main" id="{A8649949-1E51-3C59-3F78-515BC6CBC9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4F3D77-2FAB-EC90-96AC-13CBCC21422C}"/>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378714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621739-31B0-1C0D-DF11-C7D8481CC9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9F523C-7CE5-12E3-4E35-A53989935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10BC4A-F371-D347-8D16-14BA13E65761}"/>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5" name="Footer Placeholder 4">
            <a:extLst>
              <a:ext uri="{FF2B5EF4-FFF2-40B4-BE49-F238E27FC236}">
                <a16:creationId xmlns:a16="http://schemas.microsoft.com/office/drawing/2014/main" id="{C486C538-CA9E-BF43-3233-B56AB2797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A2D095-ACE0-FC80-E65F-BA9352C4DC88}"/>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415546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7474-899B-30DE-0D78-174FE9E1F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A8EBBF-9D06-75B7-8DD4-3E1E251B7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601E00-6FF7-8806-B5B1-6A269999FFF7}"/>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5" name="Footer Placeholder 4">
            <a:extLst>
              <a:ext uri="{FF2B5EF4-FFF2-40B4-BE49-F238E27FC236}">
                <a16:creationId xmlns:a16="http://schemas.microsoft.com/office/drawing/2014/main" id="{56D85B78-3FF4-876A-002D-CC61B78DC3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C63657-517D-9226-3AEB-02384A22783F}"/>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330201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0C36-2C1A-B839-B59F-56A3D7E13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8BAE85-24C9-D2D2-57AD-7BF2CBD72A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1486B-6184-6CB1-7F93-CDCEB32B4552}"/>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5" name="Footer Placeholder 4">
            <a:extLst>
              <a:ext uri="{FF2B5EF4-FFF2-40B4-BE49-F238E27FC236}">
                <a16:creationId xmlns:a16="http://schemas.microsoft.com/office/drawing/2014/main" id="{24C54BA0-CE5D-5098-77F9-5C924CE668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9BD9A8-7232-AD8D-1BEB-F829ED24E5C8}"/>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309960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EE45-875B-3646-22F6-569E1FB907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BE4D0D-DAEC-2F73-D7EF-7575853EA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DC74CC-A9D9-035D-2659-D6A8250A5E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160790-AD88-FC6D-91F7-FFC7E55B8B55}"/>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6" name="Footer Placeholder 5">
            <a:extLst>
              <a:ext uri="{FF2B5EF4-FFF2-40B4-BE49-F238E27FC236}">
                <a16:creationId xmlns:a16="http://schemas.microsoft.com/office/drawing/2014/main" id="{136ED893-1492-2888-E9DB-9DE418A7CE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9F4EB-DED8-05BD-0230-0FD91C00CEDD}"/>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174994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C4D3-F05F-A888-5702-5A30912A32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0833F4-C08D-BE8B-767D-3D5C8AD60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3CEAA1-DA5D-4499-D2D3-6852B3C42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1C5F69-0676-5FCB-2A77-5E0645556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D0B51D-54CB-0F88-0961-B1F2602C0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806556-ED24-2E68-2B2F-D8BA06CDFF72}"/>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8" name="Footer Placeholder 7">
            <a:extLst>
              <a:ext uri="{FF2B5EF4-FFF2-40B4-BE49-F238E27FC236}">
                <a16:creationId xmlns:a16="http://schemas.microsoft.com/office/drawing/2014/main" id="{BAF5E0C0-D5F4-7546-5D5E-7D0CED27DB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5C79AA-789E-6D4A-FCB6-B4E979DE7742}"/>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2241970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0E99-DD39-4458-D6AE-FB3CA03887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814723-8401-0E92-4E9D-B4BA065BAF23}"/>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4" name="Footer Placeholder 3">
            <a:extLst>
              <a:ext uri="{FF2B5EF4-FFF2-40B4-BE49-F238E27FC236}">
                <a16:creationId xmlns:a16="http://schemas.microsoft.com/office/drawing/2014/main" id="{C1492EF2-08C0-79A4-8608-8E3741F4B4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500F3D-B5B6-A15E-FC63-1E33C412111C}"/>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125942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10E1B-4A52-9558-0261-965FA7AB099A}"/>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3" name="Footer Placeholder 2">
            <a:extLst>
              <a:ext uri="{FF2B5EF4-FFF2-40B4-BE49-F238E27FC236}">
                <a16:creationId xmlns:a16="http://schemas.microsoft.com/office/drawing/2014/main" id="{29C29A5C-62E6-43D9-987D-D4A3A5F95E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E0835A-4AE0-3AEF-2BC2-86D9A4E6EF86}"/>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408976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1F57-EF1C-588B-08B7-36262183CD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F50FE7-64E6-9B2F-AFDD-6A9999B5F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0316EA-D9B0-F6DF-50BE-FE4CE73B3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5A030-77FB-93D5-590E-F41ED3015C46}"/>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6" name="Footer Placeholder 5">
            <a:extLst>
              <a:ext uri="{FF2B5EF4-FFF2-40B4-BE49-F238E27FC236}">
                <a16:creationId xmlns:a16="http://schemas.microsoft.com/office/drawing/2014/main" id="{147B4E03-44AA-BA2D-07F2-2E5931C387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E90B5A-087F-04EF-8AD5-0EB3878D1A59}"/>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231105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E2C5-0DED-4CAF-6455-93C224F23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E10120-59ED-3E7A-D55B-4F158B8369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9BB532-A4E0-3FCD-BDFE-81833BB2A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B9FDA-7D61-1D75-AEB7-66D2CAB17FB1}"/>
              </a:ext>
            </a:extLst>
          </p:cNvPr>
          <p:cNvSpPr>
            <a:spLocks noGrp="1"/>
          </p:cNvSpPr>
          <p:nvPr>
            <p:ph type="dt" sz="half" idx="10"/>
          </p:nvPr>
        </p:nvSpPr>
        <p:spPr/>
        <p:txBody>
          <a:bodyPr/>
          <a:lstStyle/>
          <a:p>
            <a:fld id="{66043587-D874-4C9C-8DFA-F10750ABCC5C}" type="datetimeFigureOut">
              <a:rPr lang="en-GB" smtClean="0"/>
              <a:t>08/06/2026</a:t>
            </a:fld>
            <a:endParaRPr lang="en-GB"/>
          </a:p>
        </p:txBody>
      </p:sp>
      <p:sp>
        <p:nvSpPr>
          <p:cNvPr id="6" name="Footer Placeholder 5">
            <a:extLst>
              <a:ext uri="{FF2B5EF4-FFF2-40B4-BE49-F238E27FC236}">
                <a16:creationId xmlns:a16="http://schemas.microsoft.com/office/drawing/2014/main" id="{77D53CD7-ACBA-44C5-C46A-EEC0F0A85F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D2EC9E-36B2-288A-9D8B-5EB307FCD878}"/>
              </a:ext>
            </a:extLst>
          </p:cNvPr>
          <p:cNvSpPr>
            <a:spLocks noGrp="1"/>
          </p:cNvSpPr>
          <p:nvPr>
            <p:ph type="sldNum" sz="quarter" idx="12"/>
          </p:nvPr>
        </p:nvSpPr>
        <p:spPr/>
        <p:txBody>
          <a:bodyPr/>
          <a:lstStyle/>
          <a:p>
            <a:fld id="{B7F304B9-92DA-4F4D-957C-44E1479601D5}" type="slidenum">
              <a:rPr lang="en-GB" smtClean="0"/>
              <a:t>‹#›</a:t>
            </a:fld>
            <a:endParaRPr lang="en-GB"/>
          </a:p>
        </p:txBody>
      </p:sp>
    </p:spTree>
    <p:extLst>
      <p:ext uri="{BB962C8B-B14F-4D97-AF65-F5344CB8AC3E}">
        <p14:creationId xmlns:p14="http://schemas.microsoft.com/office/powerpoint/2010/main" val="265519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9C163-211C-EBDF-80C5-E1A5174FB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994763-97D9-C1CA-B777-46FD6D2FE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B5BCF4-66E6-9A2D-A61F-654A349E8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043587-D874-4C9C-8DFA-F10750ABCC5C}" type="datetimeFigureOut">
              <a:rPr lang="en-GB" smtClean="0"/>
              <a:t>08/06/2026</a:t>
            </a:fld>
            <a:endParaRPr lang="en-GB"/>
          </a:p>
        </p:txBody>
      </p:sp>
      <p:sp>
        <p:nvSpPr>
          <p:cNvPr id="5" name="Footer Placeholder 4">
            <a:extLst>
              <a:ext uri="{FF2B5EF4-FFF2-40B4-BE49-F238E27FC236}">
                <a16:creationId xmlns:a16="http://schemas.microsoft.com/office/drawing/2014/main" id="{0BE76554-95F2-D39C-4993-1EA9B3B02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43E83EB-9EC7-2338-DD22-8694BFCFF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F304B9-92DA-4F4D-957C-44E1479601D5}" type="slidenum">
              <a:rPr lang="en-GB" smtClean="0"/>
              <a:t>‹#›</a:t>
            </a:fld>
            <a:endParaRPr lang="en-GB"/>
          </a:p>
        </p:txBody>
      </p:sp>
    </p:spTree>
    <p:extLst>
      <p:ext uri="{BB962C8B-B14F-4D97-AF65-F5344CB8AC3E}">
        <p14:creationId xmlns:p14="http://schemas.microsoft.com/office/powerpoint/2010/main" val="869994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ucas.com/ucas/events/find/scheme/virtual-and-digital?keywords" TargetMode="External"/><Relationship Id="rId2" Type="http://schemas.openxmlformats.org/officeDocument/2006/relationships/hyperlink" Target="https://www.ucas.com/undergraduate/what-and-where-study/open-days-and-events/virtual-tours"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iscoveruni.gov.uk/" TargetMode="Externa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theuniguide.co.uk/"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ucas.com/apprenticeships/applying" TargetMode="External"/><Relationship Id="rId2" Type="http://schemas.openxmlformats.org/officeDocument/2006/relationships/hyperlink" Target="https://www.gov.uk/apply-apprenticeship" TargetMode="External"/><Relationship Id="rId1" Type="http://schemas.openxmlformats.org/officeDocument/2006/relationships/slideLayout" Target="../slideLayouts/slideLayout7.xml"/><Relationship Id="rId6" Type="http://schemas.openxmlformats.org/officeDocument/2006/relationships/hyperlink" Target="https://www.reed.co.uk/" TargetMode="External"/><Relationship Id="rId5" Type="http://schemas.openxmlformats.org/officeDocument/2006/relationships/hyperlink" Target="https://uk.indeed.com/" TargetMode="External"/><Relationship Id="rId4" Type="http://schemas.openxmlformats.org/officeDocument/2006/relationships/hyperlink" Target="https://www.harrislord.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ur02.safelinks.protection.outlook.com/?url=https%3A%2F%2Frise.articulate.com%2Fshare%2FIA-uE5xpeUk4QKagrM6wIrn68T8psl3B&amp;data=05%7C02%7CIM%40COLLYERS.AC.UK%7Cc5f23afd79274d33837308dd99234221%7Cc9c8d009b61f432596dcfd3a768207ab%7C0%7C0%7C638835098892749468%7CUnknown%7CTWFpbGZsb3d8eyJFbXB0eU1hcGkiOnRydWUsIlYiOiIwLjAuMDAwMCIsIlAiOiJXaW4zMiIsIkFOIjoiTWFpbCIsIldUIjoyfQ%3D%3D%7C0%7C%7C%7C&amp;sdata=dTTGQ8z3k4B9P1%2BmKLLivFv2vxWnCPgcbKZVinyGIqg%3D&amp;reserved=0"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im@collyers.ac.u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01B715-0A6C-7753-655E-D94AB59CA1F5}"/>
              </a:ext>
            </a:extLst>
          </p:cNvPr>
          <p:cNvSpPr/>
          <p:nvPr/>
        </p:nvSpPr>
        <p:spPr>
          <a:xfrm>
            <a:off x="0" y="0"/>
            <a:ext cx="12174275"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rrow: Bent 1">
            <a:extLst>
              <a:ext uri="{FF2B5EF4-FFF2-40B4-BE49-F238E27FC236}">
                <a16:creationId xmlns:a16="http://schemas.microsoft.com/office/drawing/2014/main" id="{5213A59E-AD5A-E39D-2407-FBEFA1C43E15}"/>
              </a:ext>
            </a:extLst>
          </p:cNvPr>
          <p:cNvSpPr/>
          <p:nvPr/>
        </p:nvSpPr>
        <p:spPr>
          <a:xfrm>
            <a:off x="795670" y="1204138"/>
            <a:ext cx="10483702" cy="2679406"/>
          </a:xfrm>
          <a:prstGeom prst="bentArrow">
            <a:avLst>
              <a:gd name="adj1" fmla="val 24000"/>
              <a:gd name="adj2" fmla="val 25000"/>
              <a:gd name="adj3" fmla="val 25000"/>
              <a:gd name="adj4" fmla="val 4375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Arrow: Bent 2">
            <a:extLst>
              <a:ext uri="{FF2B5EF4-FFF2-40B4-BE49-F238E27FC236}">
                <a16:creationId xmlns:a16="http://schemas.microsoft.com/office/drawing/2014/main" id="{E21D8B4F-FA4A-E45D-F191-C2FE49858C08}"/>
              </a:ext>
            </a:extLst>
          </p:cNvPr>
          <p:cNvSpPr/>
          <p:nvPr/>
        </p:nvSpPr>
        <p:spPr>
          <a:xfrm>
            <a:off x="120503" y="2288658"/>
            <a:ext cx="10483702" cy="2679406"/>
          </a:xfrm>
          <a:prstGeom prst="bentArrow">
            <a:avLst>
              <a:gd name="adj1" fmla="val 24000"/>
              <a:gd name="adj2" fmla="val 25000"/>
              <a:gd name="adj3" fmla="val 25000"/>
              <a:gd name="adj4" fmla="val 4375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Bent 3">
            <a:extLst>
              <a:ext uri="{FF2B5EF4-FFF2-40B4-BE49-F238E27FC236}">
                <a16:creationId xmlns:a16="http://schemas.microsoft.com/office/drawing/2014/main" id="{06BFAA94-C921-143C-B29E-572DBE6A8E65}"/>
              </a:ext>
            </a:extLst>
          </p:cNvPr>
          <p:cNvSpPr/>
          <p:nvPr/>
        </p:nvSpPr>
        <p:spPr>
          <a:xfrm>
            <a:off x="1470837" y="3317358"/>
            <a:ext cx="10483702" cy="2679406"/>
          </a:xfrm>
          <a:prstGeom prst="bentArrow">
            <a:avLst>
              <a:gd name="adj1" fmla="val 24000"/>
              <a:gd name="adj2" fmla="val 25000"/>
              <a:gd name="adj3" fmla="val 25000"/>
              <a:gd name="adj4" fmla="val 4375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Bent 4">
            <a:extLst>
              <a:ext uri="{FF2B5EF4-FFF2-40B4-BE49-F238E27FC236}">
                <a16:creationId xmlns:a16="http://schemas.microsoft.com/office/drawing/2014/main" id="{7317FE5B-8C86-8C3E-707E-96A311F5E298}"/>
              </a:ext>
            </a:extLst>
          </p:cNvPr>
          <p:cNvSpPr/>
          <p:nvPr/>
        </p:nvSpPr>
        <p:spPr>
          <a:xfrm>
            <a:off x="3466210" y="4401878"/>
            <a:ext cx="8708065" cy="2456122"/>
          </a:xfrm>
          <a:prstGeom prst="bentArrow">
            <a:avLst>
              <a:gd name="adj1" fmla="val 24000"/>
              <a:gd name="adj2" fmla="val 24603"/>
              <a:gd name="adj3" fmla="val 25000"/>
              <a:gd name="adj4" fmla="val 4375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19416F03-B275-29E5-3547-4A4DBBE8DD53}"/>
              </a:ext>
            </a:extLst>
          </p:cNvPr>
          <p:cNvSpPr/>
          <p:nvPr/>
        </p:nvSpPr>
        <p:spPr>
          <a:xfrm>
            <a:off x="120503" y="3965945"/>
            <a:ext cx="645041" cy="289205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FB0C8A0-5B43-A2C4-AA12-73F3A3024352}"/>
              </a:ext>
            </a:extLst>
          </p:cNvPr>
          <p:cNvSpPr/>
          <p:nvPr/>
        </p:nvSpPr>
        <p:spPr>
          <a:xfrm>
            <a:off x="1470838" y="5074391"/>
            <a:ext cx="645040" cy="178361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1CEEB44-DC41-DCD3-B3C6-ECA26AA752D8}"/>
              </a:ext>
            </a:extLst>
          </p:cNvPr>
          <p:cNvSpPr/>
          <p:nvPr/>
        </p:nvSpPr>
        <p:spPr>
          <a:xfrm>
            <a:off x="806302" y="3883545"/>
            <a:ext cx="645041" cy="2974456"/>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D5C03E-C932-C204-A1C9-A5C46B4CCC04}"/>
              </a:ext>
            </a:extLst>
          </p:cNvPr>
          <p:cNvSpPr/>
          <p:nvPr/>
        </p:nvSpPr>
        <p:spPr>
          <a:xfrm>
            <a:off x="2468524" y="3785191"/>
            <a:ext cx="645041" cy="3072809"/>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C981DDA-D2CB-8559-737A-294280C1BB64}"/>
              </a:ext>
            </a:extLst>
          </p:cNvPr>
          <p:cNvSpPr/>
          <p:nvPr/>
        </p:nvSpPr>
        <p:spPr>
          <a:xfrm>
            <a:off x="2468523" y="1695894"/>
            <a:ext cx="645041" cy="3072809"/>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Bent 10">
            <a:extLst>
              <a:ext uri="{FF2B5EF4-FFF2-40B4-BE49-F238E27FC236}">
                <a16:creationId xmlns:a16="http://schemas.microsoft.com/office/drawing/2014/main" id="{43F60563-2ABD-57B6-112E-A8CF4C1DEDD8}"/>
              </a:ext>
            </a:extLst>
          </p:cNvPr>
          <p:cNvSpPr/>
          <p:nvPr/>
        </p:nvSpPr>
        <p:spPr>
          <a:xfrm>
            <a:off x="2475613" y="110313"/>
            <a:ext cx="9478926" cy="2558459"/>
          </a:xfrm>
          <a:prstGeom prst="bentArrow">
            <a:avLst>
              <a:gd name="adj1" fmla="val 25247"/>
              <a:gd name="adj2" fmla="val 25000"/>
              <a:gd name="adj3" fmla="val 25000"/>
              <a:gd name="adj4" fmla="val 43750"/>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3B5B4ED3-A7C7-1ADB-47DE-6BA3269C679F}"/>
              </a:ext>
            </a:extLst>
          </p:cNvPr>
          <p:cNvSpPr txBox="1"/>
          <p:nvPr/>
        </p:nvSpPr>
        <p:spPr>
          <a:xfrm>
            <a:off x="4518837" y="5550195"/>
            <a:ext cx="6760535" cy="923330"/>
          </a:xfrm>
          <a:prstGeom prst="rect">
            <a:avLst/>
          </a:prstGeom>
          <a:noFill/>
        </p:spPr>
        <p:txBody>
          <a:bodyPr wrap="square" rtlCol="0">
            <a:spAutoFit/>
          </a:bodyPr>
          <a:lstStyle/>
          <a:p>
            <a:r>
              <a:rPr lang="en-GB" sz="5400" b="1" dirty="0">
                <a:solidFill>
                  <a:schemeClr val="bg1"/>
                </a:solidFill>
              </a:rPr>
              <a:t>PROGRESSION DAY</a:t>
            </a:r>
          </a:p>
        </p:txBody>
      </p:sp>
    </p:spTree>
    <p:extLst>
      <p:ext uri="{BB962C8B-B14F-4D97-AF65-F5344CB8AC3E}">
        <p14:creationId xmlns:p14="http://schemas.microsoft.com/office/powerpoint/2010/main" val="401019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united kingdom with different colored states&#10;&#10;Description automatically generated">
            <a:extLst>
              <a:ext uri="{FF2B5EF4-FFF2-40B4-BE49-F238E27FC236}">
                <a16:creationId xmlns:a16="http://schemas.microsoft.com/office/drawing/2014/main" id="{448DB7CB-A713-813D-2B6C-1A21C484C5BC}"/>
              </a:ext>
            </a:extLst>
          </p:cNvPr>
          <p:cNvPicPr>
            <a:picLocks noChangeAspect="1"/>
          </p:cNvPicPr>
          <p:nvPr/>
        </p:nvPicPr>
        <p:blipFill>
          <a:blip r:embed="rId2" cstate="print">
            <a:extLst>
              <a:ext uri="{28A0092B-C50C-407E-A947-70E740481C1C}">
                <a14:useLocalDpi xmlns:a14="http://schemas.microsoft.com/office/drawing/2010/main" val="0"/>
              </a:ext>
            </a:extLst>
          </a:blip>
          <a:srcRect l="6649" t="25580" b="6531"/>
          <a:stretch/>
        </p:blipFill>
        <p:spPr>
          <a:xfrm>
            <a:off x="2727155" y="0"/>
            <a:ext cx="6422319" cy="6858001"/>
          </a:xfrm>
          <a:prstGeom prst="rect">
            <a:avLst/>
          </a:prstGeom>
        </p:spPr>
      </p:pic>
      <p:sp>
        <p:nvSpPr>
          <p:cNvPr id="4" name="Arrow: Left 3">
            <a:extLst>
              <a:ext uri="{FF2B5EF4-FFF2-40B4-BE49-F238E27FC236}">
                <a16:creationId xmlns:a16="http://schemas.microsoft.com/office/drawing/2014/main" id="{5025A2F1-DDD5-2E43-1FA5-B8FF5E51FAAD}"/>
              </a:ext>
            </a:extLst>
          </p:cNvPr>
          <p:cNvSpPr/>
          <p:nvPr/>
        </p:nvSpPr>
        <p:spPr>
          <a:xfrm rot="20748912">
            <a:off x="8403168" y="3153850"/>
            <a:ext cx="3791482" cy="2323323"/>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Left 4">
            <a:extLst>
              <a:ext uri="{FF2B5EF4-FFF2-40B4-BE49-F238E27FC236}">
                <a16:creationId xmlns:a16="http://schemas.microsoft.com/office/drawing/2014/main" id="{7CDA1668-1DFC-8672-5FDD-2FB257B61F30}"/>
              </a:ext>
            </a:extLst>
          </p:cNvPr>
          <p:cNvSpPr/>
          <p:nvPr/>
        </p:nvSpPr>
        <p:spPr>
          <a:xfrm rot="20410663">
            <a:off x="7764776" y="390264"/>
            <a:ext cx="4085383" cy="2082772"/>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B027711-3062-F7D6-21BC-0A174A8AA1AE}"/>
              </a:ext>
            </a:extLst>
          </p:cNvPr>
          <p:cNvSpPr txBox="1"/>
          <p:nvPr/>
        </p:nvSpPr>
        <p:spPr>
          <a:xfrm rot="20748912">
            <a:off x="9603087" y="3606386"/>
            <a:ext cx="4082902" cy="646331"/>
          </a:xfrm>
          <a:prstGeom prst="rect">
            <a:avLst/>
          </a:prstGeom>
          <a:noFill/>
        </p:spPr>
        <p:txBody>
          <a:bodyPr wrap="square" rtlCol="0">
            <a:spAutoFit/>
          </a:bodyPr>
          <a:lstStyle/>
          <a:p>
            <a:r>
              <a:rPr lang="en-GB"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a:t>
            </a:r>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hosen Universities </a:t>
            </a:r>
          </a:p>
          <a:p>
            <a:r>
              <a:rPr lang="en-GB"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a:t>
            </a:r>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 </a:t>
            </a:r>
            <a:r>
              <a:rPr lang="en-GB"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in the South </a:t>
            </a:r>
            <a:endParaRPr lang="en-GB" dirty="0">
              <a:solidFill>
                <a:schemeClr val="bg1"/>
              </a:solidFill>
            </a:endParaRPr>
          </a:p>
        </p:txBody>
      </p:sp>
      <p:sp>
        <p:nvSpPr>
          <p:cNvPr id="3" name="TextBox 2">
            <a:extLst>
              <a:ext uri="{FF2B5EF4-FFF2-40B4-BE49-F238E27FC236}">
                <a16:creationId xmlns:a16="http://schemas.microsoft.com/office/drawing/2014/main" id="{3E736E48-C118-63B3-5371-13DD15162849}"/>
              </a:ext>
            </a:extLst>
          </p:cNvPr>
          <p:cNvSpPr txBox="1"/>
          <p:nvPr/>
        </p:nvSpPr>
        <p:spPr>
          <a:xfrm rot="20384072">
            <a:off x="9373970" y="425622"/>
            <a:ext cx="4144736" cy="1632755"/>
          </a:xfrm>
          <a:prstGeom prst="rect">
            <a:avLst/>
          </a:prstGeom>
          <a:noFill/>
        </p:spPr>
        <p:txBody>
          <a:bodyPr wrap="square" rtlCol="0">
            <a:spAutoFit/>
          </a:bodyPr>
          <a:lstStyle/>
          <a:p>
            <a:pPr>
              <a:lnSpc>
                <a:spcPct val="115000"/>
              </a:lnSpc>
              <a:spcAft>
                <a:spcPts val="800"/>
              </a:spcAft>
            </a:pPr>
            <a:r>
              <a:rPr lang="en-GB"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Of our S</a:t>
            </a:r>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tudents </a:t>
            </a:r>
          </a:p>
          <a:p>
            <a:pPr>
              <a:lnSpc>
                <a:spcPct val="115000"/>
              </a:lnSpc>
              <a:spcAft>
                <a:spcPts val="800"/>
              </a:spcAft>
            </a:pPr>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study in the </a:t>
            </a:r>
            <a:r>
              <a:rPr lang="en-GB"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t>
            </a:r>
            <a:r>
              <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outh </a:t>
            </a:r>
          </a:p>
          <a:p>
            <a:pPr>
              <a:lnSpc>
                <a:spcPct val="115000"/>
              </a:lnSpc>
              <a:spcAft>
                <a:spcPts val="800"/>
              </a:spcAft>
            </a:pP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7" name="TextBox 6">
            <a:extLst>
              <a:ext uri="{FF2B5EF4-FFF2-40B4-BE49-F238E27FC236}">
                <a16:creationId xmlns:a16="http://schemas.microsoft.com/office/drawing/2014/main" id="{46623592-0F0B-252C-0078-46C26EE42C07}"/>
              </a:ext>
            </a:extLst>
          </p:cNvPr>
          <p:cNvSpPr txBox="1"/>
          <p:nvPr/>
        </p:nvSpPr>
        <p:spPr>
          <a:xfrm rot="20410663">
            <a:off x="8118436" y="1361982"/>
            <a:ext cx="1573618" cy="769441"/>
          </a:xfrm>
          <a:prstGeom prst="rect">
            <a:avLst/>
          </a:prstGeom>
          <a:noFill/>
        </p:spPr>
        <p:txBody>
          <a:bodyPr wrap="square" rtlCol="0">
            <a:spAutoFit/>
          </a:bodyPr>
          <a:lstStyle/>
          <a:p>
            <a:r>
              <a:rPr lang="en-GB" sz="4400" b="1" dirty="0">
                <a:solidFill>
                  <a:schemeClr val="bg1"/>
                </a:solidFill>
              </a:rPr>
              <a:t>74%</a:t>
            </a:r>
          </a:p>
        </p:txBody>
      </p:sp>
      <p:sp>
        <p:nvSpPr>
          <p:cNvPr id="8" name="TextBox 7">
            <a:extLst>
              <a:ext uri="{FF2B5EF4-FFF2-40B4-BE49-F238E27FC236}">
                <a16:creationId xmlns:a16="http://schemas.microsoft.com/office/drawing/2014/main" id="{B75F7E74-4BDE-C1F3-584E-711EC70B9086}"/>
              </a:ext>
            </a:extLst>
          </p:cNvPr>
          <p:cNvSpPr txBox="1"/>
          <p:nvPr/>
        </p:nvSpPr>
        <p:spPr>
          <a:xfrm rot="20575636">
            <a:off x="8590132" y="4138251"/>
            <a:ext cx="1741300" cy="769441"/>
          </a:xfrm>
          <a:prstGeom prst="rect">
            <a:avLst/>
          </a:prstGeom>
          <a:noFill/>
        </p:spPr>
        <p:txBody>
          <a:bodyPr wrap="square" rtlCol="0">
            <a:spAutoFit/>
          </a:bodyPr>
          <a:lstStyle/>
          <a:p>
            <a:r>
              <a:rPr lang="en-GB" sz="4400" b="1" dirty="0">
                <a:solidFill>
                  <a:schemeClr val="bg1"/>
                </a:solidFill>
              </a:rPr>
              <a:t>52%</a:t>
            </a:r>
          </a:p>
        </p:txBody>
      </p:sp>
      <p:sp>
        <p:nvSpPr>
          <p:cNvPr id="9" name="Oval 8">
            <a:extLst>
              <a:ext uri="{FF2B5EF4-FFF2-40B4-BE49-F238E27FC236}">
                <a16:creationId xmlns:a16="http://schemas.microsoft.com/office/drawing/2014/main" id="{8CBF63DF-1DCE-5D75-8B8E-993FE9964B92}"/>
              </a:ext>
            </a:extLst>
          </p:cNvPr>
          <p:cNvSpPr/>
          <p:nvPr/>
        </p:nvSpPr>
        <p:spPr>
          <a:xfrm rot="20516266">
            <a:off x="5369323" y="4249236"/>
            <a:ext cx="3553155" cy="2255485"/>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4CA8288-8B47-8A48-E365-09DAABD6BB81}"/>
              </a:ext>
            </a:extLst>
          </p:cNvPr>
          <p:cNvSpPr txBox="1"/>
          <p:nvPr/>
        </p:nvSpPr>
        <p:spPr>
          <a:xfrm>
            <a:off x="219768" y="3115981"/>
            <a:ext cx="4418746" cy="3600986"/>
          </a:xfrm>
          <a:prstGeom prst="rect">
            <a:avLst/>
          </a:prstGeom>
          <a:noFill/>
        </p:spPr>
        <p:txBody>
          <a:bodyPr wrap="square">
            <a:spAutoFit/>
          </a:bodyPr>
          <a:lstStyle/>
          <a:p>
            <a:r>
              <a:rPr lang="en-US" sz="1800" dirty="0">
                <a:solidFill>
                  <a:schemeClr val="accent1">
                    <a:lumMod val="60000"/>
                    <a:lumOff val="40000"/>
                  </a:schemeClr>
                </a:solidFill>
              </a:rPr>
              <a:t>Choose from……</a:t>
            </a:r>
          </a:p>
          <a:p>
            <a:endParaRPr lang="en-US" sz="1800" b="1" dirty="0">
              <a:solidFill>
                <a:schemeClr val="accent1">
                  <a:lumMod val="60000"/>
                  <a:lumOff val="40000"/>
                </a:schemeClr>
              </a:solidFill>
            </a:endParaRPr>
          </a:p>
          <a:p>
            <a:r>
              <a:rPr lang="en-US" sz="1800" b="1" dirty="0">
                <a:solidFill>
                  <a:schemeClr val="accent1">
                    <a:lumMod val="60000"/>
                    <a:lumOff val="40000"/>
                  </a:schemeClr>
                </a:solidFill>
              </a:rPr>
              <a:t>Over 300 HE Institutions </a:t>
            </a:r>
          </a:p>
          <a:p>
            <a:r>
              <a:rPr lang="en-US" sz="1800" b="1" dirty="0">
                <a:solidFill>
                  <a:schemeClr val="accent1">
                    <a:lumMod val="60000"/>
                    <a:lumOff val="40000"/>
                  </a:schemeClr>
                </a:solidFill>
              </a:rPr>
              <a:t>(164 Unis)</a:t>
            </a:r>
          </a:p>
          <a:p>
            <a:r>
              <a:rPr lang="en-US" sz="1800" b="1" dirty="0">
                <a:solidFill>
                  <a:schemeClr val="accent1">
                    <a:lumMod val="60000"/>
                    <a:lumOff val="40000"/>
                  </a:schemeClr>
                </a:solidFill>
              </a:rPr>
              <a:t>Over 50,000 courses</a:t>
            </a:r>
          </a:p>
          <a:p>
            <a:r>
              <a:rPr lang="en-US" sz="1800" b="1" dirty="0">
                <a:solidFill>
                  <a:schemeClr val="accent1">
                    <a:lumMod val="60000"/>
                    <a:lumOff val="40000"/>
                  </a:schemeClr>
                </a:solidFill>
              </a:rPr>
              <a:t>Over 700,000 students each year</a:t>
            </a:r>
          </a:p>
          <a:p>
            <a:endParaRPr lang="en-US" sz="1800" b="1" dirty="0">
              <a:solidFill>
                <a:schemeClr val="accent1">
                  <a:lumMod val="60000"/>
                  <a:lumOff val="40000"/>
                </a:schemeClr>
              </a:solidFill>
            </a:endParaRPr>
          </a:p>
          <a:p>
            <a:r>
              <a:rPr lang="en-US" sz="1800" b="1" dirty="0">
                <a:solidFill>
                  <a:schemeClr val="accent1">
                    <a:lumMod val="60000"/>
                    <a:lumOff val="40000"/>
                  </a:schemeClr>
                </a:solidFill>
              </a:rPr>
              <a:t>Traditional Courses </a:t>
            </a:r>
            <a:r>
              <a:rPr lang="en-US" sz="1200" b="1" dirty="0">
                <a:solidFill>
                  <a:schemeClr val="accent1">
                    <a:lumMod val="60000"/>
                    <a:lumOff val="40000"/>
                  </a:schemeClr>
                </a:solidFill>
              </a:rPr>
              <a:t>(</a:t>
            </a:r>
            <a:r>
              <a:rPr lang="en-US" sz="1200" b="1" i="1" dirty="0" err="1">
                <a:solidFill>
                  <a:schemeClr val="accent1">
                    <a:lumMod val="60000"/>
                    <a:lumOff val="40000"/>
                  </a:schemeClr>
                </a:solidFill>
              </a:rPr>
              <a:t>Maths</a:t>
            </a:r>
            <a:r>
              <a:rPr lang="en-US" sz="1200" b="1" i="1" dirty="0">
                <a:solidFill>
                  <a:schemeClr val="accent1">
                    <a:lumMod val="60000"/>
                    <a:lumOff val="40000"/>
                  </a:schemeClr>
                </a:solidFill>
              </a:rPr>
              <a:t>, English, Sciences, </a:t>
            </a:r>
            <a:r>
              <a:rPr lang="en-US" sz="1200" b="1" i="1" dirty="0" err="1">
                <a:solidFill>
                  <a:schemeClr val="accent1">
                    <a:lumMod val="60000"/>
                    <a:lumOff val="40000"/>
                  </a:schemeClr>
                </a:solidFill>
              </a:rPr>
              <a:t>etc</a:t>
            </a:r>
            <a:r>
              <a:rPr lang="en-US" sz="1200" b="1" i="1" dirty="0">
                <a:solidFill>
                  <a:schemeClr val="accent1">
                    <a:lumMod val="60000"/>
                    <a:lumOff val="40000"/>
                  </a:schemeClr>
                </a:solidFill>
              </a:rPr>
              <a:t>)</a:t>
            </a:r>
          </a:p>
          <a:p>
            <a:r>
              <a:rPr lang="en-US" sz="1800" b="1" dirty="0">
                <a:solidFill>
                  <a:schemeClr val="accent1">
                    <a:lumMod val="60000"/>
                    <a:lumOff val="40000"/>
                  </a:schemeClr>
                </a:solidFill>
              </a:rPr>
              <a:t>New Courses </a:t>
            </a:r>
            <a:r>
              <a:rPr lang="en-US" sz="1200" b="1" dirty="0">
                <a:solidFill>
                  <a:schemeClr val="accent1">
                    <a:lumMod val="60000"/>
                    <a:lumOff val="40000"/>
                  </a:schemeClr>
                </a:solidFill>
              </a:rPr>
              <a:t>(criminology, immersive media, </a:t>
            </a:r>
            <a:r>
              <a:rPr lang="en-US" sz="1200" b="1" dirty="0" err="1">
                <a:solidFill>
                  <a:schemeClr val="accent1">
                    <a:lumMod val="60000"/>
                    <a:lumOff val="40000"/>
                  </a:schemeClr>
                </a:solidFill>
              </a:rPr>
              <a:t>etc</a:t>
            </a:r>
            <a:r>
              <a:rPr lang="en-US" sz="1200" b="1" dirty="0">
                <a:solidFill>
                  <a:schemeClr val="accent1">
                    <a:lumMod val="60000"/>
                    <a:lumOff val="40000"/>
                  </a:schemeClr>
                </a:solidFill>
              </a:rPr>
              <a:t>)</a:t>
            </a:r>
          </a:p>
          <a:p>
            <a:r>
              <a:rPr lang="en-US" sz="1800" b="1" dirty="0">
                <a:solidFill>
                  <a:schemeClr val="accent1">
                    <a:lumMod val="60000"/>
                    <a:lumOff val="40000"/>
                  </a:schemeClr>
                </a:solidFill>
              </a:rPr>
              <a:t>Combined Studies </a:t>
            </a:r>
            <a:r>
              <a:rPr lang="en-US" sz="1200" b="1" dirty="0">
                <a:solidFill>
                  <a:schemeClr val="accent1">
                    <a:lumMod val="60000"/>
                    <a:lumOff val="40000"/>
                  </a:schemeClr>
                </a:solidFill>
              </a:rPr>
              <a:t>(</a:t>
            </a:r>
            <a:r>
              <a:rPr lang="en-US" sz="1200" b="1" dirty="0" err="1">
                <a:solidFill>
                  <a:schemeClr val="accent1">
                    <a:lumMod val="60000"/>
                    <a:lumOff val="40000"/>
                  </a:schemeClr>
                </a:solidFill>
              </a:rPr>
              <a:t>eg.</a:t>
            </a:r>
            <a:r>
              <a:rPr lang="en-US" sz="1200" b="1" dirty="0">
                <a:solidFill>
                  <a:schemeClr val="accent1">
                    <a:lumMod val="60000"/>
                    <a:lumOff val="40000"/>
                  </a:schemeClr>
                </a:solidFill>
              </a:rPr>
              <a:t> French with History, </a:t>
            </a:r>
            <a:r>
              <a:rPr lang="en-US" sz="1200" b="1" dirty="0" err="1">
                <a:solidFill>
                  <a:schemeClr val="accent1">
                    <a:lumMod val="60000"/>
                    <a:lumOff val="40000"/>
                  </a:schemeClr>
                </a:solidFill>
              </a:rPr>
              <a:t>etc</a:t>
            </a:r>
            <a:r>
              <a:rPr lang="en-US" sz="1200" b="1" dirty="0">
                <a:solidFill>
                  <a:schemeClr val="accent1">
                    <a:lumMod val="60000"/>
                    <a:lumOff val="40000"/>
                  </a:schemeClr>
                </a:solidFill>
              </a:rPr>
              <a:t>)</a:t>
            </a:r>
          </a:p>
          <a:p>
            <a:r>
              <a:rPr lang="en-US" sz="1800" b="1" dirty="0">
                <a:solidFill>
                  <a:schemeClr val="accent1">
                    <a:lumMod val="60000"/>
                    <a:lumOff val="40000"/>
                  </a:schemeClr>
                </a:solidFill>
              </a:rPr>
              <a:t>Sandwich Courses </a:t>
            </a:r>
            <a:r>
              <a:rPr lang="en-US" sz="1200" b="1" dirty="0">
                <a:solidFill>
                  <a:schemeClr val="accent1">
                    <a:lumMod val="60000"/>
                    <a:lumOff val="40000"/>
                  </a:schemeClr>
                </a:solidFill>
              </a:rPr>
              <a:t>(with year in industry or abroad)</a:t>
            </a:r>
          </a:p>
          <a:p>
            <a:r>
              <a:rPr lang="en-US" sz="1800" b="1" dirty="0">
                <a:solidFill>
                  <a:schemeClr val="accent1">
                    <a:lumMod val="60000"/>
                    <a:lumOff val="40000"/>
                  </a:schemeClr>
                </a:solidFill>
              </a:rPr>
              <a:t>Campus/Non Campus </a:t>
            </a:r>
            <a:r>
              <a:rPr lang="en-US" sz="1200" b="1" dirty="0">
                <a:solidFill>
                  <a:schemeClr val="accent1">
                    <a:lumMod val="60000"/>
                    <a:lumOff val="40000"/>
                  </a:schemeClr>
                </a:solidFill>
              </a:rPr>
              <a:t>(live on campus? Or in the surrounding area?)</a:t>
            </a:r>
          </a:p>
        </p:txBody>
      </p:sp>
      <p:sp>
        <p:nvSpPr>
          <p:cNvPr id="13" name="Rectangle 12">
            <a:extLst>
              <a:ext uri="{FF2B5EF4-FFF2-40B4-BE49-F238E27FC236}">
                <a16:creationId xmlns:a16="http://schemas.microsoft.com/office/drawing/2014/main" id="{4CD0F9BE-6894-EA34-7CCA-C9E901620136}"/>
              </a:ext>
            </a:extLst>
          </p:cNvPr>
          <p:cNvSpPr/>
          <p:nvPr/>
        </p:nvSpPr>
        <p:spPr>
          <a:xfrm>
            <a:off x="156681" y="135240"/>
            <a:ext cx="3900414" cy="136508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5F9B90F6-205A-6582-5C0B-FE038528F981}"/>
              </a:ext>
            </a:extLst>
          </p:cNvPr>
          <p:cNvSpPr txBox="1"/>
          <p:nvPr/>
        </p:nvSpPr>
        <p:spPr>
          <a:xfrm>
            <a:off x="426128" y="257452"/>
            <a:ext cx="3834500" cy="1200329"/>
          </a:xfrm>
          <a:prstGeom prst="rect">
            <a:avLst/>
          </a:prstGeom>
          <a:noFill/>
        </p:spPr>
        <p:txBody>
          <a:bodyPr wrap="square" rtlCol="0">
            <a:spAutoFit/>
          </a:bodyPr>
          <a:lstStyle/>
          <a:p>
            <a:r>
              <a:rPr lang="en-US" sz="3600" dirty="0">
                <a:solidFill>
                  <a:schemeClr val="bg1"/>
                </a:solidFill>
              </a:rPr>
              <a:t>HOW DO I DECIDE WHERE TO GO?</a:t>
            </a:r>
            <a:endParaRPr lang="en-GB" sz="3600" dirty="0"/>
          </a:p>
        </p:txBody>
      </p:sp>
    </p:spTree>
    <p:extLst>
      <p:ext uri="{BB962C8B-B14F-4D97-AF65-F5344CB8AC3E}">
        <p14:creationId xmlns:p14="http://schemas.microsoft.com/office/powerpoint/2010/main" val="3137087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7620001" cy="6857999"/>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p:nvPr>
        </p:nvSpPr>
        <p:spPr>
          <a:xfrm>
            <a:off x="3876251" y="293915"/>
            <a:ext cx="7706148" cy="6564084"/>
          </a:xfrm>
        </p:spPr>
        <p:txBody>
          <a:bodyPr>
            <a:normAutofit fontScale="32500" lnSpcReduction="20000"/>
          </a:bodyPr>
          <a:lstStyle/>
          <a:p>
            <a:r>
              <a:rPr lang="en-US" sz="7333" dirty="0">
                <a:solidFill>
                  <a:schemeClr val="bg1"/>
                </a:solidFill>
              </a:rPr>
              <a:t>BOURNEMOUTH</a:t>
            </a:r>
          </a:p>
          <a:p>
            <a:r>
              <a:rPr lang="en-US" sz="7333" dirty="0">
                <a:solidFill>
                  <a:schemeClr val="bg1"/>
                </a:solidFill>
              </a:rPr>
              <a:t>BRIGHTON</a:t>
            </a:r>
          </a:p>
          <a:p>
            <a:r>
              <a:rPr lang="en-US" sz="7333" dirty="0">
                <a:solidFill>
                  <a:schemeClr val="bg1"/>
                </a:solidFill>
              </a:rPr>
              <a:t>BRISTOL</a:t>
            </a:r>
          </a:p>
          <a:p>
            <a:r>
              <a:rPr lang="en-US" sz="7333" dirty="0">
                <a:solidFill>
                  <a:schemeClr val="bg1"/>
                </a:solidFill>
              </a:rPr>
              <a:t>CHICHESTER</a:t>
            </a:r>
          </a:p>
          <a:p>
            <a:r>
              <a:rPr lang="en-US" sz="7333" dirty="0">
                <a:solidFill>
                  <a:schemeClr val="bg1"/>
                </a:solidFill>
              </a:rPr>
              <a:t>EAST ANGLIA</a:t>
            </a:r>
          </a:p>
          <a:p>
            <a:r>
              <a:rPr lang="en-US" sz="7333" dirty="0">
                <a:solidFill>
                  <a:schemeClr val="bg1"/>
                </a:solidFill>
              </a:rPr>
              <a:t>EXETER</a:t>
            </a:r>
          </a:p>
          <a:p>
            <a:r>
              <a:rPr lang="en-US" sz="7333" dirty="0">
                <a:solidFill>
                  <a:schemeClr val="bg1"/>
                </a:solidFill>
              </a:rPr>
              <a:t>KENT</a:t>
            </a:r>
          </a:p>
          <a:p>
            <a:r>
              <a:rPr lang="en-US" sz="7333" dirty="0">
                <a:solidFill>
                  <a:schemeClr val="bg1"/>
                </a:solidFill>
              </a:rPr>
              <a:t>NOTTINGHAM</a:t>
            </a:r>
          </a:p>
          <a:p>
            <a:r>
              <a:rPr lang="en-US" sz="7333" dirty="0">
                <a:solidFill>
                  <a:schemeClr val="bg1"/>
                </a:solidFill>
              </a:rPr>
              <a:t>PORTSMOUTH</a:t>
            </a:r>
          </a:p>
          <a:p>
            <a:r>
              <a:rPr lang="en-US" sz="7333" dirty="0">
                <a:solidFill>
                  <a:schemeClr val="bg1"/>
                </a:solidFill>
              </a:rPr>
              <a:t>RAVENSBOURNE</a:t>
            </a:r>
          </a:p>
          <a:p>
            <a:r>
              <a:rPr lang="en-US" sz="7333" dirty="0">
                <a:solidFill>
                  <a:schemeClr val="bg1"/>
                </a:solidFill>
              </a:rPr>
              <a:t>READING</a:t>
            </a:r>
          </a:p>
          <a:p>
            <a:r>
              <a:rPr lang="en-US" sz="7333" dirty="0">
                <a:solidFill>
                  <a:schemeClr val="bg1"/>
                </a:solidFill>
              </a:rPr>
              <a:t>SOUTHAMPTON</a:t>
            </a:r>
          </a:p>
          <a:p>
            <a:r>
              <a:rPr lang="en-US" sz="7333" dirty="0">
                <a:solidFill>
                  <a:schemeClr val="bg1"/>
                </a:solidFill>
              </a:rPr>
              <a:t>SURREY</a:t>
            </a:r>
          </a:p>
          <a:p>
            <a:r>
              <a:rPr lang="en-US" sz="7333" dirty="0">
                <a:solidFill>
                  <a:schemeClr val="bg1"/>
                </a:solidFill>
              </a:rPr>
              <a:t>SUSSEX</a:t>
            </a:r>
          </a:p>
          <a:p>
            <a:r>
              <a:rPr lang="en-US" sz="7333" dirty="0">
                <a:solidFill>
                  <a:schemeClr val="bg1"/>
                </a:solidFill>
              </a:rPr>
              <a:t>UCL</a:t>
            </a:r>
          </a:p>
          <a:p>
            <a:r>
              <a:rPr lang="en-US" sz="7333" dirty="0">
                <a:solidFill>
                  <a:schemeClr val="bg1"/>
                </a:solidFill>
              </a:rPr>
              <a:t>WARWICK</a:t>
            </a:r>
          </a:p>
          <a:p>
            <a:r>
              <a:rPr lang="en-US" sz="7333" dirty="0">
                <a:solidFill>
                  <a:schemeClr val="bg1"/>
                </a:solidFill>
              </a:rPr>
              <a:t>WINCHESTER</a:t>
            </a:r>
          </a:p>
          <a:p>
            <a:pPr marL="0" indent="0">
              <a:buNone/>
            </a:pP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1" y="0"/>
            <a:ext cx="4571999" cy="6858000"/>
          </a:xfrm>
          <a:prstGeom prst="rect">
            <a:avLst/>
          </a:prstGeom>
        </p:spPr>
      </p:pic>
      <p:sp>
        <p:nvSpPr>
          <p:cNvPr id="6" name="Up Arrow 5"/>
          <p:cNvSpPr/>
          <p:nvPr/>
        </p:nvSpPr>
        <p:spPr>
          <a:xfrm rot="5400000">
            <a:off x="-527044" y="1798927"/>
            <a:ext cx="4587055" cy="2959923"/>
          </a:xfrm>
          <a:prstGeom prst="upArrow">
            <a:avLst>
              <a:gd name="adj1" fmla="val 50000"/>
              <a:gd name="adj2" fmla="val 5047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503775" y="2463281"/>
            <a:ext cx="2029083" cy="1631216"/>
          </a:xfrm>
          <a:prstGeom prst="rect">
            <a:avLst/>
          </a:prstGeom>
          <a:noFill/>
        </p:spPr>
        <p:txBody>
          <a:bodyPr wrap="square" rtlCol="0">
            <a:spAutoFit/>
          </a:bodyPr>
          <a:lstStyle/>
          <a:p>
            <a:pPr algn="dist"/>
            <a:r>
              <a:rPr lang="en-US" sz="2000" dirty="0">
                <a:solidFill>
                  <a:schemeClr val="bg1"/>
                </a:solidFill>
              </a:rPr>
              <a:t>CURRENT TOP UNIVERSITY CHOICES OF </a:t>
            </a:r>
          </a:p>
          <a:p>
            <a:pPr algn="dist"/>
            <a:r>
              <a:rPr lang="en-US" sz="2000" dirty="0">
                <a:solidFill>
                  <a:schemeClr val="bg1"/>
                </a:solidFill>
              </a:rPr>
              <a:t>COLLYERS </a:t>
            </a:r>
          </a:p>
          <a:p>
            <a:pPr algn="dist"/>
            <a:r>
              <a:rPr lang="en-US" sz="2000" dirty="0">
                <a:solidFill>
                  <a:schemeClr val="bg1"/>
                </a:solidFill>
              </a:rPr>
              <a:t>STUDENTS</a:t>
            </a:r>
          </a:p>
        </p:txBody>
      </p:sp>
      <p:sp>
        <p:nvSpPr>
          <p:cNvPr id="2" name="Arrow: Pentagon 1">
            <a:extLst>
              <a:ext uri="{FF2B5EF4-FFF2-40B4-BE49-F238E27FC236}">
                <a16:creationId xmlns:a16="http://schemas.microsoft.com/office/drawing/2014/main" id="{5B8ED6C5-F1AB-1573-0F2E-E9E1620C6F46}"/>
              </a:ext>
            </a:extLst>
          </p:cNvPr>
          <p:cNvSpPr/>
          <p:nvPr/>
        </p:nvSpPr>
        <p:spPr>
          <a:xfrm rot="5400000">
            <a:off x="11530641" y="63101"/>
            <a:ext cx="718868" cy="603849"/>
          </a:xfrm>
          <a:prstGeom prst="homePlate">
            <a:avLst/>
          </a:prstGeom>
          <a:solidFill>
            <a:srgbClr val="00B0F0"/>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D31428A-5850-F1F5-BD74-51AEA91BEB75}"/>
              </a:ext>
            </a:extLst>
          </p:cNvPr>
          <p:cNvSpPr txBox="1"/>
          <p:nvPr/>
        </p:nvSpPr>
        <p:spPr>
          <a:xfrm>
            <a:off x="11675887" y="-27503"/>
            <a:ext cx="297259" cy="646331"/>
          </a:xfrm>
          <a:prstGeom prst="rect">
            <a:avLst/>
          </a:prstGeom>
          <a:noFill/>
        </p:spPr>
        <p:txBody>
          <a:bodyPr wrap="square" rtlCol="0">
            <a:spAutoFit/>
          </a:bodyPr>
          <a:lstStyle/>
          <a:p>
            <a:r>
              <a:rPr lang="en-GB" sz="3600" dirty="0"/>
              <a:t>1</a:t>
            </a:r>
          </a:p>
        </p:txBody>
      </p:sp>
    </p:spTree>
    <p:extLst>
      <p:ext uri="{BB962C8B-B14F-4D97-AF65-F5344CB8AC3E}">
        <p14:creationId xmlns:p14="http://schemas.microsoft.com/office/powerpoint/2010/main" val="3003096823"/>
      </p:ext>
    </p:extLst>
  </p:cSld>
  <p:clrMapOvr>
    <a:masterClrMapping/>
  </p:clrMapOvr>
  <mc:AlternateContent xmlns:mc="http://schemas.openxmlformats.org/markup-compatibility/2006" xmlns:p14="http://schemas.microsoft.com/office/powerpoint/2010/main">
    <mc:Choice Requires="p14">
      <p:transition spd="slow" p14:dur="2000" advTm="29323"/>
    </mc:Choice>
    <mc:Fallback xmlns="">
      <p:transition spd="slow" advTm="2932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7862" y="265921"/>
            <a:ext cx="7346685" cy="120365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307861" y="-116593"/>
            <a:ext cx="10363200" cy="1320926"/>
          </a:xfrm>
        </p:spPr>
        <p:txBody>
          <a:bodyPr>
            <a:normAutofit/>
          </a:bodyPr>
          <a:lstStyle/>
          <a:p>
            <a:pPr algn="l"/>
            <a:r>
              <a:rPr lang="en-US" sz="3733" dirty="0">
                <a:solidFill>
                  <a:schemeClr val="bg1"/>
                </a:solidFill>
              </a:rPr>
              <a:t>HOW DO I DECIDE WHAT TO STUDY?</a:t>
            </a:r>
          </a:p>
        </p:txBody>
      </p:sp>
      <p:sp>
        <p:nvSpPr>
          <p:cNvPr id="3" name="Subtitle 2"/>
          <p:cNvSpPr>
            <a:spLocks noGrp="1"/>
          </p:cNvSpPr>
          <p:nvPr>
            <p:ph type="subTitle" idx="1"/>
          </p:nvPr>
        </p:nvSpPr>
        <p:spPr>
          <a:xfrm>
            <a:off x="447040" y="1981200"/>
            <a:ext cx="11338560" cy="4389120"/>
          </a:xfrm>
        </p:spPr>
        <p:txBody>
          <a:bodyPr>
            <a:normAutofit fontScale="85000" lnSpcReduction="20000"/>
          </a:bodyPr>
          <a:lstStyle/>
          <a:p>
            <a:pPr algn="l"/>
            <a:r>
              <a:rPr lang="en-US" sz="3733" dirty="0">
                <a:solidFill>
                  <a:srgbClr val="17375E"/>
                </a:solidFill>
              </a:rPr>
              <a:t>Consider..</a:t>
            </a:r>
          </a:p>
          <a:p>
            <a:pPr algn="l"/>
            <a:r>
              <a:rPr lang="en-US" sz="3733" dirty="0">
                <a:solidFill>
                  <a:srgbClr val="17375E"/>
                </a:solidFill>
              </a:rPr>
              <a:t>A subject you have already studied? </a:t>
            </a:r>
          </a:p>
          <a:p>
            <a:pPr algn="l"/>
            <a:r>
              <a:rPr lang="en-US" sz="3733" dirty="0">
                <a:solidFill>
                  <a:srgbClr val="17375E"/>
                </a:solidFill>
              </a:rPr>
              <a:t>A subject that relates to a career?</a:t>
            </a:r>
          </a:p>
          <a:p>
            <a:pPr algn="l"/>
            <a:r>
              <a:rPr lang="en-US" sz="3733" dirty="0">
                <a:solidFill>
                  <a:srgbClr val="17375E"/>
                </a:solidFill>
              </a:rPr>
              <a:t>Something  completely new?</a:t>
            </a:r>
          </a:p>
          <a:p>
            <a:pPr algn="l"/>
            <a:r>
              <a:rPr lang="en-US" sz="3733" i="1" u="sng" dirty="0">
                <a:solidFill>
                  <a:srgbClr val="FF0000"/>
                </a:solidFill>
              </a:rPr>
              <a:t>Start making lists</a:t>
            </a:r>
          </a:p>
          <a:p>
            <a:pPr algn="l"/>
            <a:r>
              <a:rPr lang="en-US" sz="3733" dirty="0">
                <a:solidFill>
                  <a:srgbClr val="17375E"/>
                </a:solidFill>
              </a:rPr>
              <a:t>What do you enjoy?</a:t>
            </a:r>
          </a:p>
          <a:p>
            <a:pPr algn="l"/>
            <a:r>
              <a:rPr lang="en-US" sz="3733" dirty="0">
                <a:solidFill>
                  <a:srgbClr val="17375E"/>
                </a:solidFill>
              </a:rPr>
              <a:t>What are you good at?</a:t>
            </a:r>
          </a:p>
          <a:p>
            <a:pPr algn="l"/>
            <a:r>
              <a:rPr lang="en-US" sz="3733" dirty="0">
                <a:solidFill>
                  <a:srgbClr val="17375E"/>
                </a:solidFill>
              </a:rPr>
              <a:t>What do want from life?</a:t>
            </a:r>
          </a:p>
          <a:p>
            <a:pPr algn="l"/>
            <a:r>
              <a:rPr lang="en-US" sz="3733" dirty="0">
                <a:solidFill>
                  <a:srgbClr val="17375E"/>
                </a:solidFill>
              </a:rPr>
              <a:t>Do you want to be close to home?</a:t>
            </a:r>
          </a:p>
          <a:p>
            <a:endParaRPr lang="en-US" dirty="0"/>
          </a:p>
        </p:txBody>
      </p:sp>
      <p:pic>
        <p:nvPicPr>
          <p:cNvPr id="4" name="Picture 3" descr="Collyers2016-147.jpg"/>
          <p:cNvPicPr>
            <a:picLocks noChangeAspect="1"/>
          </p:cNvPicPr>
          <p:nvPr/>
        </p:nvPicPr>
        <p:blipFill rotWithShape="1">
          <a:blip r:embed="rId2">
            <a:extLst>
              <a:ext uri="{28A0092B-C50C-407E-A947-70E740481C1C}">
                <a14:useLocalDpi xmlns:a14="http://schemas.microsoft.com/office/drawing/2010/main" val="0"/>
              </a:ext>
            </a:extLst>
          </a:blip>
          <a:srcRect l="17960" r="7287"/>
          <a:stretch/>
        </p:blipFill>
        <p:spPr>
          <a:xfrm>
            <a:off x="7797468" y="265920"/>
            <a:ext cx="4296577" cy="6466115"/>
          </a:xfrm>
          <a:prstGeom prst="rect">
            <a:avLst/>
          </a:prstGeom>
        </p:spPr>
      </p:pic>
    </p:spTree>
    <p:extLst>
      <p:ext uri="{BB962C8B-B14F-4D97-AF65-F5344CB8AC3E}">
        <p14:creationId xmlns:p14="http://schemas.microsoft.com/office/powerpoint/2010/main" val="3731841795"/>
      </p:ext>
    </p:extLst>
  </p:cSld>
  <p:clrMapOvr>
    <a:masterClrMapping/>
  </p:clrMapOvr>
  <mc:AlternateContent xmlns:mc="http://schemas.openxmlformats.org/markup-compatibility/2006" xmlns:p14="http://schemas.microsoft.com/office/powerpoint/2010/main">
    <mc:Choice Requires="p14">
      <p:transition spd="slow" p14:dur="2000" advTm="57200"/>
    </mc:Choice>
    <mc:Fallback xmlns="">
      <p:transition spd="slow" advTm="572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370AEEA8-6227-FD4A-B79B-9FFA47C0C91B}"/>
              </a:ext>
            </a:extLst>
          </p:cNvPr>
          <p:cNvSpPr/>
          <p:nvPr/>
        </p:nvSpPr>
        <p:spPr>
          <a:xfrm>
            <a:off x="239716" y="1064033"/>
            <a:ext cx="2876582" cy="4535424"/>
          </a:xfrm>
          <a:prstGeom prst="homePlat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E1E3E7A-6572-935F-EF0F-DD7B6D5CDD19}"/>
              </a:ext>
            </a:extLst>
          </p:cNvPr>
          <p:cNvPicPr>
            <a:picLocks noChangeAspect="1"/>
          </p:cNvPicPr>
          <p:nvPr/>
        </p:nvPicPr>
        <p:blipFill>
          <a:blip r:embed="rId2"/>
          <a:stretch>
            <a:fillRect/>
          </a:stretch>
        </p:blipFill>
        <p:spPr>
          <a:xfrm>
            <a:off x="3091219" y="0"/>
            <a:ext cx="8818572" cy="6858000"/>
          </a:xfrm>
          <a:prstGeom prst="rect">
            <a:avLst/>
          </a:prstGeom>
        </p:spPr>
      </p:pic>
      <p:sp>
        <p:nvSpPr>
          <p:cNvPr id="4" name="TextBox 3"/>
          <p:cNvSpPr txBox="1"/>
          <p:nvPr/>
        </p:nvSpPr>
        <p:spPr>
          <a:xfrm>
            <a:off x="239716" y="2028616"/>
            <a:ext cx="2550741" cy="2800767"/>
          </a:xfrm>
          <a:prstGeom prst="rect">
            <a:avLst/>
          </a:prstGeom>
          <a:noFill/>
        </p:spPr>
        <p:txBody>
          <a:bodyPr wrap="square" rtlCol="0">
            <a:spAutoFit/>
          </a:bodyPr>
          <a:lstStyle/>
          <a:p>
            <a:r>
              <a:rPr lang="en-US" sz="1600" b="1" dirty="0">
                <a:solidFill>
                  <a:schemeClr val="bg1"/>
                </a:solidFill>
              </a:rPr>
              <a:t>WE RECOMMEND </a:t>
            </a:r>
          </a:p>
          <a:p>
            <a:r>
              <a:rPr lang="en-US" sz="1600" b="1" dirty="0">
                <a:solidFill>
                  <a:schemeClr val="bg1"/>
                </a:solidFill>
              </a:rPr>
              <a:t>THAT YOU VISIT YOUR SHORTLISTED UNIVERSITIES - SO YOU CAN SEE THE CAMPUS &amp; AREAS THEY ARE IN  </a:t>
            </a:r>
          </a:p>
          <a:p>
            <a:r>
              <a:rPr lang="en-US" sz="1600" b="1" dirty="0">
                <a:solidFill>
                  <a:schemeClr val="bg1"/>
                </a:solidFill>
              </a:rPr>
              <a:t>BOOK OPEN DAYS USING THIS SITE OR BY BOOKING DIRECTLY </a:t>
            </a:r>
          </a:p>
          <a:p>
            <a:r>
              <a:rPr lang="en-US" sz="1600" b="1" dirty="0">
                <a:solidFill>
                  <a:schemeClr val="bg1"/>
                </a:solidFill>
              </a:rPr>
              <a:t>ON THE UNIVERSITY SITES.</a:t>
            </a:r>
          </a:p>
        </p:txBody>
      </p:sp>
    </p:spTree>
    <p:extLst>
      <p:ext uri="{BB962C8B-B14F-4D97-AF65-F5344CB8AC3E}">
        <p14:creationId xmlns:p14="http://schemas.microsoft.com/office/powerpoint/2010/main" val="409129538"/>
      </p:ext>
    </p:extLst>
  </p:cSld>
  <p:clrMapOvr>
    <a:masterClrMapping/>
  </p:clrMapOvr>
  <mc:AlternateContent xmlns:mc="http://schemas.openxmlformats.org/markup-compatibility/2006" xmlns:p14="http://schemas.microsoft.com/office/powerpoint/2010/main">
    <mc:Choice Requires="p14">
      <p:transition spd="slow" p14:dur="2000" advTm="40034"/>
    </mc:Choice>
    <mc:Fallback xmlns="">
      <p:transition spd="slow" advTm="4003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999" y="4013177"/>
            <a:ext cx="8481977" cy="3416320"/>
          </a:xfrm>
          <a:prstGeom prst="rect">
            <a:avLst/>
          </a:prstGeom>
          <a:noFill/>
        </p:spPr>
        <p:txBody>
          <a:bodyPr wrap="square" rtlCol="0">
            <a:spAutoFit/>
          </a:bodyPr>
          <a:lstStyle/>
          <a:p>
            <a:r>
              <a:rPr lang="en-US" sz="2400" dirty="0"/>
              <a:t>Alphabetical list of virtual tours</a:t>
            </a:r>
          </a:p>
          <a:p>
            <a:endParaRPr lang="en-US" sz="2400" dirty="0"/>
          </a:p>
          <a:p>
            <a:r>
              <a:rPr lang="en-US" sz="2400" dirty="0">
                <a:hlinkClick r:id="rId2"/>
              </a:rPr>
              <a:t>https://www.ucas.com/undergraduate/what-and-where-study/open-days-and-events/virtual-tours</a:t>
            </a:r>
            <a:endParaRPr lang="en-US" sz="2400" dirty="0"/>
          </a:p>
          <a:p>
            <a:endParaRPr lang="en-US" sz="2400" dirty="0"/>
          </a:p>
          <a:p>
            <a:r>
              <a:rPr lang="en-US" sz="2400" dirty="0">
                <a:hlinkClick r:id="rId3"/>
              </a:rPr>
              <a:t>https://www.ucas.com/ucas/events/find/scheme/virtual-and-digital?keywords</a:t>
            </a:r>
            <a:r>
              <a:rPr lang="en-US" sz="2400" dirty="0"/>
              <a:t>=</a:t>
            </a:r>
          </a:p>
          <a:p>
            <a:endParaRPr lang="en-US" sz="2400" dirty="0"/>
          </a:p>
          <a:p>
            <a:endParaRPr lang="en-US" sz="2400" dirty="0"/>
          </a:p>
        </p:txBody>
      </p:sp>
      <p:pic>
        <p:nvPicPr>
          <p:cNvPr id="3" name="Picture 2" descr="Screen shot 2020-03-27 at 11.52.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6891"/>
            <a:ext cx="12192000" cy="3915863"/>
          </a:xfrm>
          <a:prstGeom prst="rect">
            <a:avLst/>
          </a:prstGeom>
        </p:spPr>
      </p:pic>
      <p:sp>
        <p:nvSpPr>
          <p:cNvPr id="4" name="Oval 3"/>
          <p:cNvSpPr/>
          <p:nvPr/>
        </p:nvSpPr>
        <p:spPr>
          <a:xfrm>
            <a:off x="7655089" y="1640342"/>
            <a:ext cx="3148580" cy="293914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Box 4"/>
          <p:cNvSpPr txBox="1"/>
          <p:nvPr/>
        </p:nvSpPr>
        <p:spPr>
          <a:xfrm>
            <a:off x="8144327" y="2407298"/>
            <a:ext cx="2170105" cy="1323439"/>
          </a:xfrm>
          <a:prstGeom prst="rect">
            <a:avLst/>
          </a:prstGeom>
          <a:noFill/>
        </p:spPr>
        <p:txBody>
          <a:bodyPr wrap="square" rtlCol="0">
            <a:spAutoFit/>
          </a:bodyPr>
          <a:lstStyle/>
          <a:p>
            <a:pPr algn="dist"/>
            <a:r>
              <a:rPr lang="en-US" sz="2000" dirty="0">
                <a:solidFill>
                  <a:schemeClr val="bg1"/>
                </a:solidFill>
              </a:rPr>
              <a:t>CAN’T GET TO THE UNIVERSITY THEN GO THERE VIRTUALLY!</a:t>
            </a:r>
          </a:p>
        </p:txBody>
      </p:sp>
      <p:sp>
        <p:nvSpPr>
          <p:cNvPr id="6" name="Rectangle 5">
            <a:extLst>
              <a:ext uri="{FF2B5EF4-FFF2-40B4-BE49-F238E27FC236}">
                <a16:creationId xmlns:a16="http://schemas.microsoft.com/office/drawing/2014/main" id="{B8320AF9-4432-3592-082C-EC719B8D85B9}"/>
              </a:ext>
            </a:extLst>
          </p:cNvPr>
          <p:cNvSpPr/>
          <p:nvPr/>
        </p:nvSpPr>
        <p:spPr>
          <a:xfrm>
            <a:off x="-1" y="0"/>
            <a:ext cx="12191999" cy="88689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6D6EC85-15F2-B1FB-4403-C042DDE820FE}"/>
              </a:ext>
            </a:extLst>
          </p:cNvPr>
          <p:cNvSpPr txBox="1"/>
          <p:nvPr/>
        </p:nvSpPr>
        <p:spPr>
          <a:xfrm>
            <a:off x="355107" y="168676"/>
            <a:ext cx="11292396" cy="584775"/>
          </a:xfrm>
          <a:prstGeom prst="rect">
            <a:avLst/>
          </a:prstGeom>
          <a:noFill/>
        </p:spPr>
        <p:txBody>
          <a:bodyPr wrap="square" rtlCol="0">
            <a:spAutoFit/>
          </a:bodyPr>
          <a:lstStyle/>
          <a:p>
            <a:r>
              <a:rPr lang="en-GB" sz="3200" dirty="0">
                <a:solidFill>
                  <a:schemeClr val="bg1"/>
                </a:solidFill>
              </a:rPr>
              <a:t>ADDITIONAL RESEARCH TO HELP MAKE DECISIONS</a:t>
            </a:r>
          </a:p>
        </p:txBody>
      </p:sp>
    </p:spTree>
    <p:extLst>
      <p:ext uri="{BB962C8B-B14F-4D97-AF65-F5344CB8AC3E}">
        <p14:creationId xmlns:p14="http://schemas.microsoft.com/office/powerpoint/2010/main" val="2834249876"/>
      </p:ext>
    </p:extLst>
  </p:cSld>
  <p:clrMapOvr>
    <a:masterClrMapping/>
  </p:clrMapOvr>
  <mc:AlternateContent xmlns:mc="http://schemas.openxmlformats.org/markup-compatibility/2006" xmlns:p14="http://schemas.microsoft.com/office/powerpoint/2010/main">
    <mc:Choice Requires="p14">
      <p:transition spd="slow" p14:dur="2000" advTm="88338"/>
    </mc:Choice>
    <mc:Fallback xmlns="">
      <p:transition spd="slow" advTm="8833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8BF657-9A3F-0856-FC3E-4B5E3409E31F}"/>
              </a:ext>
            </a:extLst>
          </p:cNvPr>
          <p:cNvSpPr/>
          <p:nvPr/>
        </p:nvSpPr>
        <p:spPr>
          <a:xfrm>
            <a:off x="0" y="0"/>
            <a:ext cx="12192000" cy="68524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croll: Horizontal 10">
            <a:extLst>
              <a:ext uri="{FF2B5EF4-FFF2-40B4-BE49-F238E27FC236}">
                <a16:creationId xmlns:a16="http://schemas.microsoft.com/office/drawing/2014/main" id="{5C2F6ADC-1E31-D015-A126-5B7DF1E4F4B4}"/>
              </a:ext>
            </a:extLst>
          </p:cNvPr>
          <p:cNvSpPr/>
          <p:nvPr/>
        </p:nvSpPr>
        <p:spPr>
          <a:xfrm>
            <a:off x="766373" y="24218"/>
            <a:ext cx="10451805" cy="3593805"/>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21844" y="1143158"/>
            <a:ext cx="10024871" cy="1143000"/>
          </a:xfrm>
        </p:spPr>
        <p:txBody>
          <a:bodyPr>
            <a:noAutofit/>
          </a:bodyPr>
          <a:lstStyle/>
          <a:p>
            <a:pPr algn="ctr"/>
            <a:r>
              <a:rPr lang="en-US" sz="6000" b="1" dirty="0">
                <a:solidFill>
                  <a:schemeClr val="bg1"/>
                </a:solidFill>
              </a:rPr>
              <a:t>USE UNIFROG TO HELP CHOOSE YOUR UNIVERSITIES</a:t>
            </a:r>
          </a:p>
        </p:txBody>
      </p:sp>
      <p:sp>
        <p:nvSpPr>
          <p:cNvPr id="3" name="Content Placeholder 2"/>
          <p:cNvSpPr>
            <a:spLocks noGrp="1"/>
          </p:cNvSpPr>
          <p:nvPr>
            <p:ph idx="1"/>
          </p:nvPr>
        </p:nvSpPr>
        <p:spPr>
          <a:xfrm>
            <a:off x="1445285" y="1462654"/>
            <a:ext cx="10851229" cy="3164308"/>
          </a:xfrm>
        </p:spPr>
        <p:txBody>
          <a:bodyPr>
            <a:normAutofit/>
          </a:bodyPr>
          <a:lstStyle/>
          <a:p>
            <a:pPr marL="0" indent="0">
              <a:buNone/>
            </a:pPr>
            <a:r>
              <a:rPr lang="en-US" sz="1733" b="1" i="1" dirty="0">
                <a:solidFill>
                  <a:schemeClr val="bg1"/>
                </a:solidFill>
              </a:rPr>
              <a:t>                                                                                                                             </a:t>
            </a:r>
          </a:p>
          <a:p>
            <a:pPr marL="0" indent="0">
              <a:buNone/>
            </a:pPr>
            <a:endParaRPr lang="en-US" sz="1733" b="1" i="1" dirty="0">
              <a:solidFill>
                <a:schemeClr val="bg1"/>
              </a:solidFill>
            </a:endParaRPr>
          </a:p>
          <a:p>
            <a:pPr marL="0" indent="0">
              <a:buNone/>
            </a:pPr>
            <a:endParaRPr lang="en-US" sz="1733" i="1" dirty="0">
              <a:solidFill>
                <a:schemeClr val="bg1"/>
              </a:solidFill>
            </a:endParaRPr>
          </a:p>
          <a:p>
            <a:pPr marL="0" indent="0" algn="just">
              <a:buNone/>
            </a:pPr>
            <a:endParaRPr lang="en-US" sz="2667" dirty="0">
              <a:solidFill>
                <a:srgbClr val="17375E"/>
              </a:solidFill>
            </a:endParaRPr>
          </a:p>
          <a:p>
            <a:pPr marL="0" indent="0">
              <a:buNone/>
            </a:pPr>
            <a:endParaRPr lang="en-US" dirty="0"/>
          </a:p>
        </p:txBody>
      </p:sp>
      <p:sp>
        <p:nvSpPr>
          <p:cNvPr id="6" name="TextBox 5"/>
          <p:cNvSpPr txBox="1"/>
          <p:nvPr/>
        </p:nvSpPr>
        <p:spPr>
          <a:xfrm>
            <a:off x="1113647" y="3618023"/>
            <a:ext cx="7184884" cy="3416320"/>
          </a:xfrm>
          <a:prstGeom prst="rect">
            <a:avLst/>
          </a:prstGeom>
          <a:noFill/>
        </p:spPr>
        <p:txBody>
          <a:bodyPr wrap="square" rtlCol="0">
            <a:spAutoFit/>
          </a:bodyPr>
          <a:lstStyle/>
          <a:p>
            <a:pPr algn="just"/>
            <a:r>
              <a:rPr lang="en-US" sz="3200" dirty="0">
                <a:solidFill>
                  <a:schemeClr val="bg1"/>
                </a:solidFill>
              </a:rPr>
              <a:t>Start with what you want to study…. </a:t>
            </a:r>
          </a:p>
          <a:p>
            <a:pPr algn="just"/>
            <a:r>
              <a:rPr lang="en-US" sz="3200" dirty="0">
                <a:solidFill>
                  <a:schemeClr val="bg1"/>
                </a:solidFill>
              </a:rPr>
              <a:t>Then use UNIFROG to begin searching for what courses are available. If you have not already taken a UNIFROG personality and careers quiz then why not try this as well?</a:t>
            </a:r>
          </a:p>
          <a:p>
            <a:endParaRPr lang="en-US" sz="2400" dirty="0"/>
          </a:p>
        </p:txBody>
      </p:sp>
      <p:pic>
        <p:nvPicPr>
          <p:cNvPr id="7" name="Picture 6" descr="fro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045" y="3618023"/>
            <a:ext cx="3057784" cy="2989280"/>
          </a:xfrm>
          <a:prstGeom prst="rect">
            <a:avLst/>
          </a:prstGeom>
        </p:spPr>
      </p:pic>
      <p:sp>
        <p:nvSpPr>
          <p:cNvPr id="9" name="TextBox 8">
            <a:extLst>
              <a:ext uri="{FF2B5EF4-FFF2-40B4-BE49-F238E27FC236}">
                <a16:creationId xmlns:a16="http://schemas.microsoft.com/office/drawing/2014/main" id="{E8F4CA06-0FE4-5712-986D-8A3BBF4FC2C3}"/>
              </a:ext>
            </a:extLst>
          </p:cNvPr>
          <p:cNvSpPr txBox="1"/>
          <p:nvPr/>
        </p:nvSpPr>
        <p:spPr>
          <a:xfrm>
            <a:off x="11262707" y="61804"/>
            <a:ext cx="603850" cy="646331"/>
          </a:xfrm>
          <a:prstGeom prst="rect">
            <a:avLst/>
          </a:prstGeom>
          <a:noFill/>
        </p:spPr>
        <p:txBody>
          <a:bodyPr wrap="square" rtlCol="0">
            <a:spAutoFit/>
          </a:bodyPr>
          <a:lstStyle/>
          <a:p>
            <a:r>
              <a:rPr lang="en-GB" sz="3600" dirty="0"/>
              <a:t>2</a:t>
            </a:r>
          </a:p>
        </p:txBody>
      </p:sp>
    </p:spTree>
    <p:extLst>
      <p:ext uri="{BB962C8B-B14F-4D97-AF65-F5344CB8AC3E}">
        <p14:creationId xmlns:p14="http://schemas.microsoft.com/office/powerpoint/2010/main" val="3459401690"/>
      </p:ext>
    </p:extLst>
  </p:cSld>
  <p:clrMapOvr>
    <a:masterClrMapping/>
  </p:clrMapOvr>
  <mc:AlternateContent xmlns:mc="http://schemas.openxmlformats.org/markup-compatibility/2006" xmlns:p14="http://schemas.microsoft.com/office/powerpoint/2010/main">
    <mc:Choice Requires="p14">
      <p:transition spd="slow" p14:dur="2000" advTm="27548"/>
    </mc:Choice>
    <mc:Fallback xmlns="">
      <p:transition spd="slow" advTm="2754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59A634-5F4B-92D5-BD29-57254B22515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405818" y="223937"/>
            <a:ext cx="11508814" cy="208539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54737" y="559837"/>
            <a:ext cx="10527791" cy="1682344"/>
          </a:xfrm>
        </p:spPr>
        <p:txBody>
          <a:bodyPr>
            <a:noAutofit/>
          </a:bodyPr>
          <a:lstStyle/>
          <a:p>
            <a:pPr algn="ctr"/>
            <a:r>
              <a:rPr lang="en-GB" dirty="0">
                <a:solidFill>
                  <a:schemeClr val="bg1"/>
                </a:solidFill>
                <a:latin typeface="Open Sans Semibold" panose="020B0706030804020204" pitchFamily="34" charset="0"/>
              </a:rPr>
              <a:t>USE SMART RANKING AND FILTERS TO NARROW DOWN CHOICES</a:t>
            </a:r>
            <a:endParaRPr lang="en-GB" dirty="0">
              <a:solidFill>
                <a:schemeClr val="bg1"/>
              </a:solidFill>
            </a:endParaRPr>
          </a:p>
        </p:txBody>
      </p:sp>
      <p:pic>
        <p:nvPicPr>
          <p:cNvPr id="3" name="Picture 2">
            <a:extLst>
              <a:ext uri="{FF2B5EF4-FFF2-40B4-BE49-F238E27FC236}">
                <a16:creationId xmlns:a16="http://schemas.microsoft.com/office/drawing/2014/main" id="{AFA6DACA-C963-4921-8C8C-3B31BB0985C0}"/>
              </a:ext>
            </a:extLst>
          </p:cNvPr>
          <p:cNvPicPr>
            <a:picLocks noChangeAspect="1"/>
          </p:cNvPicPr>
          <p:nvPr/>
        </p:nvPicPr>
        <p:blipFill>
          <a:blip r:embed="rId2"/>
          <a:stretch>
            <a:fillRect/>
          </a:stretch>
        </p:blipFill>
        <p:spPr>
          <a:xfrm>
            <a:off x="1" y="2561255"/>
            <a:ext cx="12192031" cy="3147192"/>
          </a:xfrm>
          <a:prstGeom prst="rect">
            <a:avLst/>
          </a:prstGeom>
          <a:ln>
            <a:solidFill>
              <a:srgbClr val="C00000"/>
            </a:solidFill>
          </a:ln>
        </p:spPr>
      </p:pic>
      <p:pic>
        <p:nvPicPr>
          <p:cNvPr id="6" name="Picture 5"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433" y="2679951"/>
            <a:ext cx="914506" cy="894018"/>
          </a:xfrm>
          <a:prstGeom prst="rect">
            <a:avLst/>
          </a:prstGeom>
        </p:spPr>
      </p:pic>
      <p:sp>
        <p:nvSpPr>
          <p:cNvPr id="9" name="TextBox 8">
            <a:extLst>
              <a:ext uri="{FF2B5EF4-FFF2-40B4-BE49-F238E27FC236}">
                <a16:creationId xmlns:a16="http://schemas.microsoft.com/office/drawing/2014/main" id="{E1F0571C-65A5-117F-628E-C7EDCD764E64}"/>
              </a:ext>
            </a:extLst>
          </p:cNvPr>
          <p:cNvSpPr txBox="1"/>
          <p:nvPr/>
        </p:nvSpPr>
        <p:spPr>
          <a:xfrm>
            <a:off x="320040" y="5907024"/>
            <a:ext cx="3712464" cy="646331"/>
          </a:xfrm>
          <a:prstGeom prst="rect">
            <a:avLst/>
          </a:prstGeom>
          <a:noFill/>
        </p:spPr>
        <p:txBody>
          <a:bodyPr wrap="square" rtlCol="0">
            <a:spAutoFit/>
          </a:bodyPr>
          <a:lstStyle/>
          <a:p>
            <a:pPr algn="ctr"/>
            <a:r>
              <a:rPr lang="en-GB" dirty="0">
                <a:solidFill>
                  <a:schemeClr val="bg1"/>
                </a:solidFill>
              </a:rPr>
              <a:t>ON OR ABOVE YOUR PREDICTED GRADES</a:t>
            </a:r>
          </a:p>
        </p:txBody>
      </p:sp>
      <p:sp>
        <p:nvSpPr>
          <p:cNvPr id="10" name="TextBox 9">
            <a:extLst>
              <a:ext uri="{FF2B5EF4-FFF2-40B4-BE49-F238E27FC236}">
                <a16:creationId xmlns:a16="http://schemas.microsoft.com/office/drawing/2014/main" id="{05C416B6-5F37-0128-1EAF-689E4E3FECF2}"/>
              </a:ext>
            </a:extLst>
          </p:cNvPr>
          <p:cNvSpPr txBox="1"/>
          <p:nvPr/>
        </p:nvSpPr>
        <p:spPr>
          <a:xfrm>
            <a:off x="4270248" y="5888736"/>
            <a:ext cx="3575304" cy="646331"/>
          </a:xfrm>
          <a:prstGeom prst="rect">
            <a:avLst/>
          </a:prstGeom>
          <a:noFill/>
        </p:spPr>
        <p:txBody>
          <a:bodyPr wrap="square" rtlCol="0">
            <a:spAutoFit/>
          </a:bodyPr>
          <a:lstStyle/>
          <a:p>
            <a:pPr algn="ctr"/>
            <a:r>
              <a:rPr lang="en-GB" dirty="0">
                <a:solidFill>
                  <a:schemeClr val="bg1"/>
                </a:solidFill>
              </a:rPr>
              <a:t>WITHIN YOUR PREDICTED GRADES</a:t>
            </a:r>
          </a:p>
        </p:txBody>
      </p:sp>
      <p:sp>
        <p:nvSpPr>
          <p:cNvPr id="11" name="TextBox 10">
            <a:extLst>
              <a:ext uri="{FF2B5EF4-FFF2-40B4-BE49-F238E27FC236}">
                <a16:creationId xmlns:a16="http://schemas.microsoft.com/office/drawing/2014/main" id="{91F7E56A-8F33-3EB3-F4E1-C2B15868459C}"/>
              </a:ext>
            </a:extLst>
          </p:cNvPr>
          <p:cNvSpPr txBox="1"/>
          <p:nvPr/>
        </p:nvSpPr>
        <p:spPr>
          <a:xfrm>
            <a:off x="8083296" y="5907024"/>
            <a:ext cx="3599718" cy="646331"/>
          </a:xfrm>
          <a:prstGeom prst="rect">
            <a:avLst/>
          </a:prstGeom>
          <a:noFill/>
        </p:spPr>
        <p:txBody>
          <a:bodyPr wrap="square" rtlCol="0">
            <a:spAutoFit/>
          </a:bodyPr>
          <a:lstStyle/>
          <a:p>
            <a:pPr algn="ctr"/>
            <a:r>
              <a:rPr lang="en-GB" dirty="0">
                <a:solidFill>
                  <a:schemeClr val="bg1"/>
                </a:solidFill>
              </a:rPr>
              <a:t>UNDER YOUR PREDICTED GRADES</a:t>
            </a:r>
          </a:p>
        </p:txBody>
      </p:sp>
      <p:sp>
        <p:nvSpPr>
          <p:cNvPr id="12" name="Rectangle 11">
            <a:extLst>
              <a:ext uri="{FF2B5EF4-FFF2-40B4-BE49-F238E27FC236}">
                <a16:creationId xmlns:a16="http://schemas.microsoft.com/office/drawing/2014/main" id="{8C551BCE-5FA6-D68A-9A4F-83CDB17E5712}"/>
              </a:ext>
            </a:extLst>
          </p:cNvPr>
          <p:cNvSpPr/>
          <p:nvPr/>
        </p:nvSpPr>
        <p:spPr>
          <a:xfrm>
            <a:off x="320040" y="5864123"/>
            <a:ext cx="3712464" cy="813816"/>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2F8278-4680-4A2F-4B4F-F0229C34BF80}"/>
              </a:ext>
            </a:extLst>
          </p:cNvPr>
          <p:cNvSpPr/>
          <p:nvPr/>
        </p:nvSpPr>
        <p:spPr>
          <a:xfrm>
            <a:off x="4184904" y="5864123"/>
            <a:ext cx="3712464" cy="813816"/>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3E4CB44-DD28-4281-D0A7-C156593C71FA}"/>
              </a:ext>
            </a:extLst>
          </p:cNvPr>
          <p:cNvSpPr/>
          <p:nvPr/>
        </p:nvSpPr>
        <p:spPr>
          <a:xfrm>
            <a:off x="8026923" y="5864123"/>
            <a:ext cx="3712464" cy="813816"/>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301019"/>
      </p:ext>
    </p:extLst>
  </p:cSld>
  <p:clrMapOvr>
    <a:masterClrMapping/>
  </p:clrMapOvr>
  <mc:AlternateContent xmlns:mc="http://schemas.openxmlformats.org/markup-compatibility/2006" xmlns:p14="http://schemas.microsoft.com/office/powerpoint/2010/main">
    <mc:Choice Requires="p14">
      <p:transition spd="slow" p14:dur="2000" advTm="36002"/>
    </mc:Choice>
    <mc:Fallback xmlns="">
      <p:transition spd="slow" advTm="3600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7830" y="3920482"/>
            <a:ext cx="11316087" cy="950639"/>
          </a:xfrm>
          <a:prstGeom prst="rect">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p:nvSpPr>
        <p:spPr>
          <a:xfrm>
            <a:off x="377831" y="223935"/>
            <a:ext cx="11316087" cy="993711"/>
          </a:xfrm>
          <a:prstGeom prst="rect">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56884" y="321910"/>
            <a:ext cx="11137032" cy="769773"/>
          </a:xfrm>
        </p:spPr>
        <p:txBody>
          <a:bodyPr>
            <a:normAutofit/>
          </a:bodyPr>
          <a:lstStyle/>
          <a:p>
            <a:pPr algn="just"/>
            <a:r>
              <a:rPr lang="en-GB" sz="1867" dirty="0">
                <a:solidFill>
                  <a:srgbClr val="FFFFFF"/>
                </a:solidFill>
                <a:latin typeface="Open Sans Semibold" panose="020B0706030804020204" pitchFamily="34" charset="0"/>
              </a:rPr>
              <a:t>The map on each tool shows you the location of your chosen courses so you can easily compare your travelling distances.</a:t>
            </a:r>
            <a:endParaRPr lang="en-GB" sz="1867" dirty="0">
              <a:solidFill>
                <a:srgbClr val="FFFFFF"/>
              </a:solidFill>
            </a:endParaRPr>
          </a:p>
        </p:txBody>
      </p:sp>
      <p:pic>
        <p:nvPicPr>
          <p:cNvPr id="3" name="Picture 2"/>
          <p:cNvPicPr>
            <a:picLocks noChangeAspect="1"/>
          </p:cNvPicPr>
          <p:nvPr/>
        </p:nvPicPr>
        <p:blipFill rotWithShape="1">
          <a:blip r:embed="rId2"/>
          <a:srcRect l="2449" r="6179"/>
          <a:stretch/>
        </p:blipFill>
        <p:spPr>
          <a:xfrm>
            <a:off x="377832" y="1341278"/>
            <a:ext cx="9305801" cy="2297596"/>
          </a:xfrm>
          <a:prstGeom prst="rect">
            <a:avLst/>
          </a:prstGeom>
        </p:spPr>
      </p:pic>
      <p:pic>
        <p:nvPicPr>
          <p:cNvPr id="5" name="Picture 4"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245" y="1823603"/>
            <a:ext cx="1585672" cy="1518501"/>
          </a:xfrm>
          <a:prstGeom prst="rect">
            <a:avLst/>
          </a:prstGeom>
        </p:spPr>
      </p:pic>
      <p:sp>
        <p:nvSpPr>
          <p:cNvPr id="7" name="TextBox 6"/>
          <p:cNvSpPr txBox="1"/>
          <p:nvPr/>
        </p:nvSpPr>
        <p:spPr>
          <a:xfrm>
            <a:off x="377830" y="4046989"/>
            <a:ext cx="11180956" cy="666977"/>
          </a:xfrm>
          <a:prstGeom prst="rect">
            <a:avLst/>
          </a:prstGeom>
          <a:noFill/>
        </p:spPr>
        <p:txBody>
          <a:bodyPr wrap="square" rtlCol="0">
            <a:spAutoFit/>
          </a:bodyPr>
          <a:lstStyle/>
          <a:p>
            <a:r>
              <a:rPr lang="en-GB" sz="1867" dirty="0">
                <a:solidFill>
                  <a:schemeClr val="bg1"/>
                </a:solidFill>
                <a:latin typeface="Open Sans Semibold" panose="020B0706030804020204" pitchFamily="34" charset="0"/>
              </a:rPr>
              <a:t>If you’re not sure what you want to do when you leave college, there is lots of exploring for you to do on Unifrog.</a:t>
            </a:r>
            <a:endParaRPr lang="en-US" sz="1867" dirty="0">
              <a:solidFill>
                <a:schemeClr val="bg1"/>
              </a:solidFill>
            </a:endParaRPr>
          </a:p>
        </p:txBody>
      </p:sp>
      <p:pic>
        <p:nvPicPr>
          <p:cNvPr id="9" name="Picture 8">
            <a:extLst>
              <a:ext uri="{FF2B5EF4-FFF2-40B4-BE49-F238E27FC236}">
                <a16:creationId xmlns:a16="http://schemas.microsoft.com/office/drawing/2014/main" id="{E51D09F0-E47B-4BA9-B3E7-8E37EDB45AB1}"/>
              </a:ext>
            </a:extLst>
          </p:cNvPr>
          <p:cNvPicPr>
            <a:picLocks noChangeAspect="1"/>
          </p:cNvPicPr>
          <p:nvPr/>
        </p:nvPicPr>
        <p:blipFill rotWithShape="1">
          <a:blip r:embed="rId4"/>
          <a:srcRect t="11773" b="43698"/>
          <a:stretch/>
        </p:blipFill>
        <p:spPr>
          <a:xfrm>
            <a:off x="279690" y="4961512"/>
            <a:ext cx="8060548" cy="1759989"/>
          </a:xfrm>
          <a:prstGeom prst="rect">
            <a:avLst/>
          </a:prstGeom>
        </p:spPr>
      </p:pic>
      <p:pic>
        <p:nvPicPr>
          <p:cNvPr id="10" name="Picture 9">
            <a:extLst>
              <a:ext uri="{FF2B5EF4-FFF2-40B4-BE49-F238E27FC236}">
                <a16:creationId xmlns:a16="http://schemas.microsoft.com/office/drawing/2014/main" id="{E51D09F0-E47B-4BA9-B3E7-8E37EDB45AB1}"/>
              </a:ext>
            </a:extLst>
          </p:cNvPr>
          <p:cNvPicPr>
            <a:picLocks noChangeAspect="1"/>
          </p:cNvPicPr>
          <p:nvPr/>
        </p:nvPicPr>
        <p:blipFill rotWithShape="1">
          <a:blip r:embed="rId4"/>
          <a:srcRect t="55470" r="66822"/>
          <a:stretch/>
        </p:blipFill>
        <p:spPr>
          <a:xfrm>
            <a:off x="8340238" y="4961512"/>
            <a:ext cx="2674356" cy="1759989"/>
          </a:xfrm>
          <a:prstGeom prst="rect">
            <a:avLst/>
          </a:prstGeom>
        </p:spPr>
      </p:pic>
    </p:spTree>
    <p:extLst>
      <p:ext uri="{BB962C8B-B14F-4D97-AF65-F5344CB8AC3E}">
        <p14:creationId xmlns:p14="http://schemas.microsoft.com/office/powerpoint/2010/main" val="2969734932"/>
      </p:ext>
    </p:extLst>
  </p:cSld>
  <p:clrMapOvr>
    <a:masterClrMapping/>
  </p:clrMapOvr>
  <mc:AlternateContent xmlns:mc="http://schemas.openxmlformats.org/markup-compatibility/2006" xmlns:p14="http://schemas.microsoft.com/office/powerpoint/2010/main">
    <mc:Choice Requires="p14">
      <p:transition spd="slow" p14:dur="2000" advTm="53656"/>
    </mc:Choice>
    <mc:Fallback xmlns="">
      <p:transition spd="slow" advTm="536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6CBD7-F3B8-4B21-9915-41A2D452D98C}"/>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croll: Horizontal 2">
            <a:extLst>
              <a:ext uri="{FF2B5EF4-FFF2-40B4-BE49-F238E27FC236}">
                <a16:creationId xmlns:a16="http://schemas.microsoft.com/office/drawing/2014/main" id="{E2A792F0-C232-B433-04F9-012C2CF37798}"/>
              </a:ext>
            </a:extLst>
          </p:cNvPr>
          <p:cNvSpPr/>
          <p:nvPr/>
        </p:nvSpPr>
        <p:spPr>
          <a:xfrm>
            <a:off x="1141476" y="739069"/>
            <a:ext cx="10250424" cy="4892040"/>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3987BA4-0A7C-E5DB-D3AF-D235E6684B98}"/>
              </a:ext>
            </a:extLst>
          </p:cNvPr>
          <p:cNvSpPr txBox="1"/>
          <p:nvPr/>
        </p:nvSpPr>
        <p:spPr>
          <a:xfrm>
            <a:off x="2444496" y="1718221"/>
            <a:ext cx="7644384" cy="3139321"/>
          </a:xfrm>
          <a:prstGeom prst="rect">
            <a:avLst/>
          </a:prstGeom>
          <a:noFill/>
        </p:spPr>
        <p:txBody>
          <a:bodyPr wrap="square" rtlCol="0">
            <a:spAutoFit/>
          </a:bodyPr>
          <a:lstStyle/>
          <a:p>
            <a:pPr algn="ctr"/>
            <a:r>
              <a:rPr lang="en-GB" sz="6600" b="1" dirty="0">
                <a:solidFill>
                  <a:schemeClr val="bg1"/>
                </a:solidFill>
              </a:rPr>
              <a:t>YOU WILL ALSO NEED A PERSONAL STATEMENT</a:t>
            </a:r>
          </a:p>
        </p:txBody>
      </p:sp>
    </p:spTree>
    <p:extLst>
      <p:ext uri="{BB962C8B-B14F-4D97-AF65-F5344CB8AC3E}">
        <p14:creationId xmlns:p14="http://schemas.microsoft.com/office/powerpoint/2010/main" val="3484051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95BC1B-C3FF-230C-DB9F-58CB843091B5}"/>
              </a:ext>
            </a:extLst>
          </p:cNvPr>
          <p:cNvSpPr/>
          <p:nvPr/>
        </p:nvSpPr>
        <p:spPr>
          <a:xfrm>
            <a:off x="7447631" y="0"/>
            <a:ext cx="4684529" cy="6790056"/>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0A4DE5DC-10D1-052C-23CC-5ED7529B560A}"/>
              </a:ext>
            </a:extLst>
          </p:cNvPr>
          <p:cNvSpPr/>
          <p:nvPr/>
        </p:nvSpPr>
        <p:spPr>
          <a:xfrm>
            <a:off x="835352" y="568818"/>
            <a:ext cx="2602193" cy="5364624"/>
          </a:xfrm>
          <a:prstGeom prst="roundRect">
            <a:avLst/>
          </a:prstGeom>
          <a:solidFill>
            <a:schemeClr val="bg1"/>
          </a:solidFill>
          <a:ln w="101600"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57117C1-CC1B-1941-1B92-6204D471D889}"/>
              </a:ext>
            </a:extLst>
          </p:cNvPr>
          <p:cNvPicPr>
            <a:picLocks noChangeAspect="1"/>
          </p:cNvPicPr>
          <p:nvPr/>
        </p:nvPicPr>
        <p:blipFill rotWithShape="1">
          <a:blip r:embed="rId2"/>
          <a:srcRect l="6716" r="12996" b="5387"/>
          <a:stretch/>
        </p:blipFill>
        <p:spPr>
          <a:xfrm>
            <a:off x="948583" y="924558"/>
            <a:ext cx="2375732" cy="4764900"/>
          </a:xfrm>
          <a:prstGeom prst="rect">
            <a:avLst/>
          </a:prstGeom>
        </p:spPr>
      </p:pic>
      <p:sp>
        <p:nvSpPr>
          <p:cNvPr id="7" name="Rectangle: Rounded Corners 6">
            <a:extLst>
              <a:ext uri="{FF2B5EF4-FFF2-40B4-BE49-F238E27FC236}">
                <a16:creationId xmlns:a16="http://schemas.microsoft.com/office/drawing/2014/main" id="{19323D5E-3705-2185-7EEA-FA1F6D0EB202}"/>
              </a:ext>
            </a:extLst>
          </p:cNvPr>
          <p:cNvSpPr/>
          <p:nvPr/>
        </p:nvSpPr>
        <p:spPr>
          <a:xfrm>
            <a:off x="1602335" y="568818"/>
            <a:ext cx="1068225" cy="309017"/>
          </a:xfrm>
          <a:prstGeom prst="roundRect">
            <a:avLst/>
          </a:prstGeom>
          <a:solidFill>
            <a:schemeClr val="bg1"/>
          </a:solidFill>
          <a:ln w="63500" cmpd="tri"/>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91352278-2556-674D-2DE4-BA3B6DA54EBC}"/>
              </a:ext>
            </a:extLst>
          </p:cNvPr>
          <p:cNvSpPr/>
          <p:nvPr/>
        </p:nvSpPr>
        <p:spPr>
          <a:xfrm>
            <a:off x="4204528" y="568818"/>
            <a:ext cx="2602193" cy="5364624"/>
          </a:xfrm>
          <a:prstGeom prst="roundRect">
            <a:avLst/>
          </a:prstGeom>
          <a:solidFill>
            <a:schemeClr val="bg1"/>
          </a:solidFill>
          <a:ln w="101600"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21280CE-A76F-D913-235C-E25DBE63D4FA}"/>
              </a:ext>
            </a:extLst>
          </p:cNvPr>
          <p:cNvPicPr>
            <a:picLocks noChangeAspect="1"/>
          </p:cNvPicPr>
          <p:nvPr/>
        </p:nvPicPr>
        <p:blipFill rotWithShape="1">
          <a:blip r:embed="rId3"/>
          <a:srcRect l="4634" r="8968"/>
          <a:stretch/>
        </p:blipFill>
        <p:spPr>
          <a:xfrm>
            <a:off x="4270755" y="831902"/>
            <a:ext cx="2469733" cy="4838455"/>
          </a:xfrm>
          <a:prstGeom prst="rect">
            <a:avLst/>
          </a:prstGeom>
        </p:spPr>
      </p:pic>
      <p:sp>
        <p:nvSpPr>
          <p:cNvPr id="10" name="Rectangle: Rounded Corners 9">
            <a:extLst>
              <a:ext uri="{FF2B5EF4-FFF2-40B4-BE49-F238E27FC236}">
                <a16:creationId xmlns:a16="http://schemas.microsoft.com/office/drawing/2014/main" id="{C21F3F9E-F098-E2E9-88C6-556BF471148D}"/>
              </a:ext>
            </a:extLst>
          </p:cNvPr>
          <p:cNvSpPr/>
          <p:nvPr/>
        </p:nvSpPr>
        <p:spPr>
          <a:xfrm>
            <a:off x="4971510" y="568818"/>
            <a:ext cx="1068225" cy="309017"/>
          </a:xfrm>
          <a:prstGeom prst="roundRect">
            <a:avLst/>
          </a:prstGeom>
          <a:solidFill>
            <a:schemeClr val="bg1"/>
          </a:solidFill>
          <a:ln w="63500" cmpd="tri"/>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51C56E5-6AE1-F766-DA05-E4EC0950B593}"/>
              </a:ext>
            </a:extLst>
          </p:cNvPr>
          <p:cNvSpPr/>
          <p:nvPr/>
        </p:nvSpPr>
        <p:spPr>
          <a:xfrm>
            <a:off x="8540119" y="400103"/>
            <a:ext cx="2602193" cy="5364624"/>
          </a:xfrm>
          <a:prstGeom prst="roundRect">
            <a:avLst/>
          </a:prstGeom>
          <a:solidFill>
            <a:schemeClr val="bg1"/>
          </a:solidFill>
          <a:ln w="101600"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8EAB870-A34E-95D0-DEFF-3DFBD660A006}"/>
              </a:ext>
            </a:extLst>
          </p:cNvPr>
          <p:cNvSpPr/>
          <p:nvPr/>
        </p:nvSpPr>
        <p:spPr>
          <a:xfrm>
            <a:off x="9307102" y="422674"/>
            <a:ext cx="1068225" cy="309017"/>
          </a:xfrm>
          <a:prstGeom prst="roundRect">
            <a:avLst/>
          </a:prstGeom>
          <a:solidFill>
            <a:schemeClr val="bg1"/>
          </a:solidFill>
          <a:ln w="63500" cmpd="tri"/>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12B29AD-FDFF-F831-8E6A-C0AA9FE7AD3A}"/>
              </a:ext>
            </a:extLst>
          </p:cNvPr>
          <p:cNvPicPr>
            <a:picLocks noChangeAspect="1"/>
          </p:cNvPicPr>
          <p:nvPr/>
        </p:nvPicPr>
        <p:blipFill rotWithShape="1">
          <a:blip r:embed="rId4"/>
          <a:srcRect t="2514" r="9759" b="3404"/>
          <a:stretch/>
        </p:blipFill>
        <p:spPr>
          <a:xfrm>
            <a:off x="8670412" y="770511"/>
            <a:ext cx="2416995" cy="4623807"/>
          </a:xfrm>
          <a:prstGeom prst="rect">
            <a:avLst/>
          </a:prstGeom>
        </p:spPr>
      </p:pic>
      <p:sp>
        <p:nvSpPr>
          <p:cNvPr id="15" name="TextBox 14">
            <a:extLst>
              <a:ext uri="{FF2B5EF4-FFF2-40B4-BE49-F238E27FC236}">
                <a16:creationId xmlns:a16="http://schemas.microsoft.com/office/drawing/2014/main" id="{648D921F-DA62-0503-9832-DFD90AF5C642}"/>
              </a:ext>
            </a:extLst>
          </p:cNvPr>
          <p:cNvSpPr txBox="1"/>
          <p:nvPr/>
        </p:nvSpPr>
        <p:spPr>
          <a:xfrm>
            <a:off x="239281" y="67944"/>
            <a:ext cx="10810430" cy="369332"/>
          </a:xfrm>
          <a:prstGeom prst="rect">
            <a:avLst/>
          </a:prstGeom>
          <a:noFill/>
        </p:spPr>
        <p:txBody>
          <a:bodyPr wrap="square" rtlCol="0">
            <a:spAutoFit/>
          </a:bodyPr>
          <a:lstStyle/>
          <a:p>
            <a:r>
              <a:rPr lang="en-GB" b="0" i="0" dirty="0">
                <a:solidFill>
                  <a:schemeClr val="accent1">
                    <a:lumMod val="50000"/>
                  </a:schemeClr>
                </a:solidFill>
                <a:effectLst/>
                <a:latin typeface="Calibri" panose="020F0502020204030204" pitchFamily="34" charset="0"/>
                <a:cs typeface="Calibri" panose="020F0502020204030204" pitchFamily="34" charset="0"/>
              </a:rPr>
              <a:t>Log into the student side of Unifrog and on the student homepage….</a:t>
            </a:r>
            <a:endParaRPr lang="en-GB" dirty="0"/>
          </a:p>
        </p:txBody>
      </p:sp>
      <p:sp>
        <p:nvSpPr>
          <p:cNvPr id="16" name="TextBox 15">
            <a:extLst>
              <a:ext uri="{FF2B5EF4-FFF2-40B4-BE49-F238E27FC236}">
                <a16:creationId xmlns:a16="http://schemas.microsoft.com/office/drawing/2014/main" id="{1281939C-9CE5-30B7-5176-BB114AD542E6}"/>
              </a:ext>
            </a:extLst>
          </p:cNvPr>
          <p:cNvSpPr txBox="1"/>
          <p:nvPr/>
        </p:nvSpPr>
        <p:spPr>
          <a:xfrm>
            <a:off x="835352" y="6148089"/>
            <a:ext cx="5971369" cy="461665"/>
          </a:xfrm>
          <a:prstGeom prst="rect">
            <a:avLst/>
          </a:prstGeom>
          <a:noFill/>
        </p:spPr>
        <p:txBody>
          <a:bodyPr wrap="square" rtlCol="0">
            <a:spAutoFit/>
          </a:bodyPr>
          <a:lstStyle/>
          <a:p>
            <a:pPr algn="ctr"/>
            <a:r>
              <a:rPr lang="en-GB" sz="1200" dirty="0"/>
              <a:t>Choose Start your </a:t>
            </a:r>
            <a:r>
              <a:rPr lang="en-GB" sz="1200" dirty="0">
                <a:solidFill>
                  <a:schemeClr val="accent6">
                    <a:lumMod val="75000"/>
                  </a:schemeClr>
                </a:solidFill>
              </a:rPr>
              <a:t>Personal Statement </a:t>
            </a:r>
            <a:r>
              <a:rPr lang="en-GB" sz="1200" dirty="0"/>
              <a:t>in tasks </a:t>
            </a:r>
            <a:r>
              <a:rPr lang="en-GB" sz="1200" b="1" u="sng" dirty="0"/>
              <a:t>or </a:t>
            </a:r>
            <a:r>
              <a:rPr lang="en-GB" sz="1200" dirty="0"/>
              <a:t>find the UK Personal statement tile in application material (scroll down)</a:t>
            </a:r>
          </a:p>
        </p:txBody>
      </p:sp>
      <p:sp>
        <p:nvSpPr>
          <p:cNvPr id="17" name="Arrow: Right 16">
            <a:extLst>
              <a:ext uri="{FF2B5EF4-FFF2-40B4-BE49-F238E27FC236}">
                <a16:creationId xmlns:a16="http://schemas.microsoft.com/office/drawing/2014/main" id="{06BADFBF-A4DD-F406-DA97-649A3BF35754}"/>
              </a:ext>
            </a:extLst>
          </p:cNvPr>
          <p:cNvSpPr/>
          <p:nvPr/>
        </p:nvSpPr>
        <p:spPr>
          <a:xfrm rot="2500934">
            <a:off x="593233" y="4410633"/>
            <a:ext cx="940037" cy="5982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49C1E603-6692-8660-FC81-4B6811E27672}"/>
              </a:ext>
            </a:extLst>
          </p:cNvPr>
          <p:cNvSpPr/>
          <p:nvPr/>
        </p:nvSpPr>
        <p:spPr>
          <a:xfrm rot="2500934">
            <a:off x="3783644" y="2665866"/>
            <a:ext cx="940037" cy="5982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A8DE827F-0A44-A17A-D7A7-91E9613A250F}"/>
              </a:ext>
            </a:extLst>
          </p:cNvPr>
          <p:cNvSpPr/>
          <p:nvPr/>
        </p:nvSpPr>
        <p:spPr>
          <a:xfrm>
            <a:off x="8097495" y="1623167"/>
            <a:ext cx="940037" cy="5982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28672B29-0677-724B-FDE5-5CB3DF7B63B3}"/>
              </a:ext>
            </a:extLst>
          </p:cNvPr>
          <p:cNvSpPr/>
          <p:nvPr/>
        </p:nvSpPr>
        <p:spPr>
          <a:xfrm>
            <a:off x="8097495" y="2221373"/>
            <a:ext cx="940037" cy="5982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4EC086EC-8F34-E4AA-9324-5A62109E530E}"/>
              </a:ext>
            </a:extLst>
          </p:cNvPr>
          <p:cNvSpPr/>
          <p:nvPr/>
        </p:nvSpPr>
        <p:spPr>
          <a:xfrm>
            <a:off x="8097495" y="2872045"/>
            <a:ext cx="940037" cy="5982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EF2533B-610A-2998-00D7-54FB29DA9AF9}"/>
              </a:ext>
            </a:extLst>
          </p:cNvPr>
          <p:cNvSpPr txBox="1"/>
          <p:nvPr/>
        </p:nvSpPr>
        <p:spPr>
          <a:xfrm>
            <a:off x="7751036" y="5933442"/>
            <a:ext cx="4084889" cy="646331"/>
          </a:xfrm>
          <a:prstGeom prst="rect">
            <a:avLst/>
          </a:prstGeom>
          <a:noFill/>
        </p:spPr>
        <p:txBody>
          <a:bodyPr wrap="square" rtlCol="0">
            <a:spAutoFit/>
          </a:bodyPr>
          <a:lstStyle/>
          <a:p>
            <a:pPr algn="ctr"/>
            <a:r>
              <a:rPr lang="en-GB" b="1" dirty="0">
                <a:solidFill>
                  <a:schemeClr val="bg1"/>
                </a:solidFill>
                <a:latin typeface="Calibri" panose="020F0502020204030204" pitchFamily="34" charset="0"/>
                <a:cs typeface="Calibri" panose="020F0502020204030204" pitchFamily="34" charset="0"/>
              </a:rPr>
              <a:t>THIS TAKES YOU TO THE THREE BOX PERSONAL STATEMENT HELPER</a:t>
            </a:r>
          </a:p>
        </p:txBody>
      </p:sp>
    </p:spTree>
    <p:extLst>
      <p:ext uri="{BB962C8B-B14F-4D97-AF65-F5344CB8AC3E}">
        <p14:creationId xmlns:p14="http://schemas.microsoft.com/office/powerpoint/2010/main" val="218123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9D610C-51C4-2176-FA09-F298EB9F5F56}"/>
              </a:ext>
            </a:extLst>
          </p:cNvPr>
          <p:cNvSpPr/>
          <p:nvPr/>
        </p:nvSpPr>
        <p:spPr>
          <a:xfrm>
            <a:off x="287079" y="244549"/>
            <a:ext cx="11725938" cy="97819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50697D6-67F0-2446-65AA-77E6A9E4FECE}"/>
              </a:ext>
            </a:extLst>
          </p:cNvPr>
          <p:cNvSpPr txBox="1"/>
          <p:nvPr/>
        </p:nvSpPr>
        <p:spPr>
          <a:xfrm>
            <a:off x="35444" y="330248"/>
            <a:ext cx="12191999" cy="707886"/>
          </a:xfrm>
          <a:prstGeom prst="rect">
            <a:avLst/>
          </a:prstGeom>
          <a:noFill/>
        </p:spPr>
        <p:txBody>
          <a:bodyPr wrap="square" rtlCol="0">
            <a:spAutoFit/>
          </a:bodyPr>
          <a:lstStyle/>
          <a:p>
            <a:pPr algn="ctr"/>
            <a:r>
              <a:rPr lang="en-GB" sz="4000" b="1" dirty="0">
                <a:solidFill>
                  <a:schemeClr val="bg1"/>
                </a:solidFill>
              </a:rPr>
              <a:t>Progression for students leaving June 2027</a:t>
            </a:r>
          </a:p>
        </p:txBody>
      </p:sp>
      <p:sp>
        <p:nvSpPr>
          <p:cNvPr id="4" name="Rectangle 3">
            <a:extLst>
              <a:ext uri="{FF2B5EF4-FFF2-40B4-BE49-F238E27FC236}">
                <a16:creationId xmlns:a16="http://schemas.microsoft.com/office/drawing/2014/main" id="{A93A64FE-3C87-3ACD-5808-BBE13A23E0E8}"/>
              </a:ext>
            </a:extLst>
          </p:cNvPr>
          <p:cNvSpPr/>
          <p:nvPr/>
        </p:nvSpPr>
        <p:spPr>
          <a:xfrm>
            <a:off x="287079" y="2116700"/>
            <a:ext cx="2743200" cy="46164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37FCAE8-E4D8-7E98-B348-3B337FFEA556}"/>
              </a:ext>
            </a:extLst>
          </p:cNvPr>
          <p:cNvSpPr/>
          <p:nvPr/>
        </p:nvSpPr>
        <p:spPr>
          <a:xfrm>
            <a:off x="287079" y="1329070"/>
            <a:ext cx="2743200" cy="68130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D15F57F-834F-44B7-69D8-E79A994EB0C4}"/>
              </a:ext>
            </a:extLst>
          </p:cNvPr>
          <p:cNvSpPr txBox="1"/>
          <p:nvPr/>
        </p:nvSpPr>
        <p:spPr>
          <a:xfrm>
            <a:off x="191386" y="1520456"/>
            <a:ext cx="2860157" cy="461665"/>
          </a:xfrm>
          <a:prstGeom prst="rect">
            <a:avLst/>
          </a:prstGeom>
          <a:noFill/>
        </p:spPr>
        <p:txBody>
          <a:bodyPr wrap="square" rtlCol="0">
            <a:spAutoFit/>
          </a:bodyPr>
          <a:lstStyle/>
          <a:p>
            <a:pPr algn="ctr"/>
            <a:r>
              <a:rPr lang="en-GB" sz="2400" b="1" dirty="0">
                <a:solidFill>
                  <a:schemeClr val="bg1"/>
                </a:solidFill>
              </a:rPr>
              <a:t>YEAR ONE 2025/6</a:t>
            </a:r>
          </a:p>
        </p:txBody>
      </p:sp>
      <p:sp>
        <p:nvSpPr>
          <p:cNvPr id="7" name="TextBox 6">
            <a:extLst>
              <a:ext uri="{FF2B5EF4-FFF2-40B4-BE49-F238E27FC236}">
                <a16:creationId xmlns:a16="http://schemas.microsoft.com/office/drawing/2014/main" id="{0B27C7C3-B5A3-2EA7-2F16-0B9CEF754F9B}"/>
              </a:ext>
            </a:extLst>
          </p:cNvPr>
          <p:cNvSpPr txBox="1"/>
          <p:nvPr/>
        </p:nvSpPr>
        <p:spPr>
          <a:xfrm>
            <a:off x="287079" y="2212246"/>
            <a:ext cx="2743200" cy="3785652"/>
          </a:xfrm>
          <a:prstGeom prst="rect">
            <a:avLst/>
          </a:prstGeom>
          <a:noFill/>
        </p:spPr>
        <p:txBody>
          <a:bodyPr wrap="square" lIns="91440" tIns="45720" rIns="91440" bIns="45720" rtlCol="0" anchor="t">
            <a:spAutoFit/>
          </a:bodyPr>
          <a:lstStyle/>
          <a:p>
            <a:pPr algn="ctr"/>
            <a:r>
              <a:rPr lang="en-GB" sz="2000" b="1" dirty="0"/>
              <a:t>NEXT STEPS EVENTS</a:t>
            </a:r>
          </a:p>
          <a:p>
            <a:pPr algn="ctr"/>
            <a:endParaRPr lang="en-GB" sz="2000" dirty="0"/>
          </a:p>
          <a:p>
            <a:pPr algn="ctr"/>
            <a:r>
              <a:rPr lang="en-GB" sz="2000" b="1" dirty="0"/>
              <a:t>CAREERS EVENING</a:t>
            </a:r>
          </a:p>
          <a:p>
            <a:pPr algn="ctr"/>
            <a:endParaRPr lang="en-GB" sz="2000" b="1" dirty="0"/>
          </a:p>
          <a:p>
            <a:pPr algn="ctr"/>
            <a:r>
              <a:rPr lang="en-GB" sz="2000" b="1" dirty="0"/>
              <a:t>H.E. EVENING</a:t>
            </a:r>
          </a:p>
          <a:p>
            <a:pPr algn="ctr"/>
            <a:endParaRPr lang="en-GB" sz="2000" b="1" dirty="0"/>
          </a:p>
          <a:p>
            <a:pPr algn="ctr"/>
            <a:endParaRPr lang="en-GB" sz="2000" b="1" dirty="0"/>
          </a:p>
          <a:p>
            <a:pPr algn="ctr"/>
            <a:endParaRPr lang="en-GB" sz="2000" b="1" dirty="0"/>
          </a:p>
          <a:p>
            <a:pPr algn="ctr"/>
            <a:r>
              <a:rPr lang="en-GB" sz="2000" b="1" dirty="0"/>
              <a:t>OPEN DAYS</a:t>
            </a:r>
          </a:p>
          <a:p>
            <a:pPr algn="ctr"/>
            <a:endParaRPr lang="en-GB" sz="2000" b="1" dirty="0"/>
          </a:p>
          <a:p>
            <a:pPr algn="ctr"/>
            <a:r>
              <a:rPr lang="en-GB" sz="2000" b="1" dirty="0">
                <a:solidFill>
                  <a:schemeClr val="bg1"/>
                </a:solidFill>
              </a:rPr>
              <a:t>TRANSFER EXAMS</a:t>
            </a:r>
          </a:p>
          <a:p>
            <a:pPr algn="ctr"/>
            <a:endParaRPr lang="en-GB" sz="2000" b="1" dirty="0"/>
          </a:p>
        </p:txBody>
      </p:sp>
      <p:sp>
        <p:nvSpPr>
          <p:cNvPr id="8" name="Rectangle 7">
            <a:extLst>
              <a:ext uri="{FF2B5EF4-FFF2-40B4-BE49-F238E27FC236}">
                <a16:creationId xmlns:a16="http://schemas.microsoft.com/office/drawing/2014/main" id="{4669998E-96C3-C83E-E1FF-9681BC9296AA}"/>
              </a:ext>
            </a:extLst>
          </p:cNvPr>
          <p:cNvSpPr/>
          <p:nvPr/>
        </p:nvSpPr>
        <p:spPr>
          <a:xfrm>
            <a:off x="3232298" y="1329070"/>
            <a:ext cx="2743200" cy="65305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9657FD-054C-65E0-BAF2-7C41585DFC3E}"/>
              </a:ext>
            </a:extLst>
          </p:cNvPr>
          <p:cNvSpPr/>
          <p:nvPr/>
        </p:nvSpPr>
        <p:spPr>
          <a:xfrm>
            <a:off x="3232298" y="2061015"/>
            <a:ext cx="2743200" cy="46164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6F79E82-D190-E079-506D-D21A30618208}"/>
              </a:ext>
            </a:extLst>
          </p:cNvPr>
          <p:cNvSpPr txBox="1"/>
          <p:nvPr/>
        </p:nvSpPr>
        <p:spPr>
          <a:xfrm>
            <a:off x="3211034" y="1520456"/>
            <a:ext cx="2679404" cy="461665"/>
          </a:xfrm>
          <a:prstGeom prst="rect">
            <a:avLst/>
          </a:prstGeom>
          <a:noFill/>
        </p:spPr>
        <p:txBody>
          <a:bodyPr wrap="square" rtlCol="0">
            <a:spAutoFit/>
          </a:bodyPr>
          <a:lstStyle/>
          <a:p>
            <a:pPr algn="ctr"/>
            <a:r>
              <a:rPr lang="en-GB" sz="2400" b="1" dirty="0">
                <a:solidFill>
                  <a:schemeClr val="bg1"/>
                </a:solidFill>
              </a:rPr>
              <a:t>YEAR TWO 2026</a:t>
            </a:r>
          </a:p>
        </p:txBody>
      </p:sp>
      <p:sp>
        <p:nvSpPr>
          <p:cNvPr id="11" name="TextBox 10">
            <a:extLst>
              <a:ext uri="{FF2B5EF4-FFF2-40B4-BE49-F238E27FC236}">
                <a16:creationId xmlns:a16="http://schemas.microsoft.com/office/drawing/2014/main" id="{FB6914A4-816F-F9FD-67D1-C212845CF753}"/>
              </a:ext>
            </a:extLst>
          </p:cNvPr>
          <p:cNvSpPr txBox="1"/>
          <p:nvPr/>
        </p:nvSpPr>
        <p:spPr>
          <a:xfrm>
            <a:off x="3343939" y="2173507"/>
            <a:ext cx="2519917" cy="4524315"/>
          </a:xfrm>
          <a:prstGeom prst="rect">
            <a:avLst/>
          </a:prstGeom>
          <a:noFill/>
        </p:spPr>
        <p:txBody>
          <a:bodyPr wrap="square" rtlCol="0">
            <a:spAutoFit/>
          </a:bodyPr>
          <a:lstStyle/>
          <a:p>
            <a:pPr algn="ctr"/>
            <a:r>
              <a:rPr lang="en-GB" b="1" dirty="0"/>
              <a:t>WEX WEEK</a:t>
            </a:r>
          </a:p>
          <a:p>
            <a:pPr algn="ctr"/>
            <a:endParaRPr lang="en-GB" b="1" dirty="0"/>
          </a:p>
          <a:p>
            <a:pPr algn="ctr"/>
            <a:r>
              <a:rPr lang="en-GB" b="1" dirty="0"/>
              <a:t>PROGRESSION LECTURES</a:t>
            </a:r>
          </a:p>
          <a:p>
            <a:pPr algn="ctr"/>
            <a:endParaRPr lang="en-GB" b="1" dirty="0"/>
          </a:p>
          <a:p>
            <a:pPr algn="ctr"/>
            <a:r>
              <a:rPr lang="en-GB" b="1" dirty="0">
                <a:solidFill>
                  <a:schemeClr val="bg1"/>
                </a:solidFill>
              </a:rPr>
              <a:t>LIBRARY SESSIONS IN PROSTUDY WORKSHOP FOR APPLICATION</a:t>
            </a:r>
          </a:p>
          <a:p>
            <a:pPr algn="ctr"/>
            <a:endParaRPr lang="en-GB" b="1" dirty="0">
              <a:solidFill>
                <a:schemeClr val="bg1"/>
              </a:solidFill>
            </a:endParaRPr>
          </a:p>
          <a:p>
            <a:pPr algn="ctr"/>
            <a:r>
              <a:rPr lang="en-GB" b="1" dirty="0">
                <a:solidFill>
                  <a:schemeClr val="bg1"/>
                </a:solidFill>
              </a:rPr>
              <a:t>FILLING OUT UCAS FORM</a:t>
            </a:r>
          </a:p>
          <a:p>
            <a:pPr algn="ctr"/>
            <a:endParaRPr lang="en-GB" b="1" dirty="0">
              <a:solidFill>
                <a:schemeClr val="bg1"/>
              </a:solidFill>
            </a:endParaRPr>
          </a:p>
          <a:p>
            <a:pPr algn="ctr"/>
            <a:r>
              <a:rPr lang="en-GB" b="1" dirty="0">
                <a:solidFill>
                  <a:schemeClr val="bg1"/>
                </a:solidFill>
              </a:rPr>
              <a:t>WRITING FIRST DRAFT OF PERSONAL STATEMENT/CV</a:t>
            </a:r>
          </a:p>
        </p:txBody>
      </p:sp>
      <p:sp>
        <p:nvSpPr>
          <p:cNvPr id="12" name="Rectangle 11">
            <a:extLst>
              <a:ext uri="{FF2B5EF4-FFF2-40B4-BE49-F238E27FC236}">
                <a16:creationId xmlns:a16="http://schemas.microsoft.com/office/drawing/2014/main" id="{45464A0E-12E3-7807-2AA5-2AD6E474B95F}"/>
              </a:ext>
            </a:extLst>
          </p:cNvPr>
          <p:cNvSpPr/>
          <p:nvPr/>
        </p:nvSpPr>
        <p:spPr>
          <a:xfrm>
            <a:off x="6131444" y="1318438"/>
            <a:ext cx="2743200" cy="65305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ED02878-9E6D-BDB5-0009-8C00196C5B14}"/>
              </a:ext>
            </a:extLst>
          </p:cNvPr>
          <p:cNvSpPr txBox="1"/>
          <p:nvPr/>
        </p:nvSpPr>
        <p:spPr>
          <a:xfrm>
            <a:off x="6096000" y="1520456"/>
            <a:ext cx="2807492" cy="738664"/>
          </a:xfrm>
          <a:prstGeom prst="rect">
            <a:avLst/>
          </a:prstGeom>
          <a:noFill/>
        </p:spPr>
        <p:txBody>
          <a:bodyPr wrap="square" rtlCol="0">
            <a:spAutoFit/>
          </a:bodyPr>
          <a:lstStyle/>
          <a:p>
            <a:pPr algn="ctr"/>
            <a:r>
              <a:rPr lang="en-GB" sz="2400" b="1" dirty="0">
                <a:solidFill>
                  <a:schemeClr val="bg1"/>
                </a:solidFill>
              </a:rPr>
              <a:t>YEAR TWO 2026/7</a:t>
            </a:r>
          </a:p>
          <a:p>
            <a:endParaRPr lang="en-GB" dirty="0"/>
          </a:p>
        </p:txBody>
      </p:sp>
      <p:sp>
        <p:nvSpPr>
          <p:cNvPr id="14" name="Rectangle 13">
            <a:extLst>
              <a:ext uri="{FF2B5EF4-FFF2-40B4-BE49-F238E27FC236}">
                <a16:creationId xmlns:a16="http://schemas.microsoft.com/office/drawing/2014/main" id="{8F404078-E9F1-E304-7F50-CC460D33868C}"/>
              </a:ext>
            </a:extLst>
          </p:cNvPr>
          <p:cNvSpPr/>
          <p:nvPr/>
        </p:nvSpPr>
        <p:spPr>
          <a:xfrm>
            <a:off x="6150048" y="2061014"/>
            <a:ext cx="2743200" cy="46164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0503FEB-0145-3FB7-A3E8-ED2CDEEDB64B}"/>
              </a:ext>
            </a:extLst>
          </p:cNvPr>
          <p:cNvSpPr txBox="1"/>
          <p:nvPr/>
        </p:nvSpPr>
        <p:spPr>
          <a:xfrm>
            <a:off x="6248402" y="2163761"/>
            <a:ext cx="2509283" cy="4524315"/>
          </a:xfrm>
          <a:prstGeom prst="rect">
            <a:avLst/>
          </a:prstGeom>
          <a:noFill/>
        </p:spPr>
        <p:txBody>
          <a:bodyPr wrap="square" rtlCol="0">
            <a:spAutoFit/>
          </a:bodyPr>
          <a:lstStyle/>
          <a:p>
            <a:pPr algn="ctr"/>
            <a:r>
              <a:rPr lang="en-GB" sz="1800" b="1" dirty="0">
                <a:solidFill>
                  <a:schemeClr val="bg1"/>
                </a:solidFill>
              </a:rPr>
              <a:t>FESTIVAL OF SCIENCE</a:t>
            </a:r>
          </a:p>
          <a:p>
            <a:pPr algn="ctr"/>
            <a:r>
              <a:rPr lang="en-GB" sz="1800" b="1" dirty="0">
                <a:solidFill>
                  <a:schemeClr val="bg1"/>
                </a:solidFill>
              </a:rPr>
              <a:t>FESTIVAL OF ARTS</a:t>
            </a:r>
          </a:p>
          <a:p>
            <a:pPr algn="ctr"/>
            <a:r>
              <a:rPr lang="en-GB" sz="1800" b="1" dirty="0">
                <a:solidFill>
                  <a:schemeClr val="bg1"/>
                </a:solidFill>
              </a:rPr>
              <a:t>APPRENTICESHIP WORKSHOP</a:t>
            </a:r>
          </a:p>
          <a:p>
            <a:pPr algn="ctr"/>
            <a:endParaRPr lang="en-GB" b="1" dirty="0">
              <a:solidFill>
                <a:schemeClr val="bg1"/>
              </a:solidFill>
            </a:endParaRPr>
          </a:p>
          <a:p>
            <a:pPr algn="ctr"/>
            <a:r>
              <a:rPr lang="en-GB" sz="1800" b="1" dirty="0">
                <a:solidFill>
                  <a:schemeClr val="bg1"/>
                </a:solidFill>
              </a:rPr>
              <a:t>CHALLENGE OF MANAGEMENT</a:t>
            </a:r>
          </a:p>
          <a:p>
            <a:pPr algn="ctr"/>
            <a:endParaRPr lang="en-GB" b="1" dirty="0">
              <a:solidFill>
                <a:schemeClr val="bg1"/>
              </a:solidFill>
            </a:endParaRPr>
          </a:p>
          <a:p>
            <a:pPr algn="ctr"/>
            <a:r>
              <a:rPr lang="en-GB" b="1" dirty="0">
                <a:solidFill>
                  <a:schemeClr val="bg1"/>
                </a:solidFill>
              </a:rPr>
              <a:t>OPEN DAYS</a:t>
            </a:r>
            <a:endParaRPr lang="en-GB" dirty="0"/>
          </a:p>
          <a:p>
            <a:endParaRPr lang="en-GB" dirty="0"/>
          </a:p>
          <a:p>
            <a:pPr algn="ctr"/>
            <a:r>
              <a:rPr lang="en-GB" b="1" dirty="0"/>
              <a:t>SEPTEMBER  UCAS APPLICATIONS SENT Early courses</a:t>
            </a:r>
          </a:p>
          <a:p>
            <a:pPr algn="ctr"/>
            <a:endParaRPr lang="en-GB" b="1" dirty="0"/>
          </a:p>
          <a:p>
            <a:pPr algn="ctr"/>
            <a:r>
              <a:rPr lang="en-GB" b="1" dirty="0"/>
              <a:t>COMPLETE UCAS APPLICATION</a:t>
            </a:r>
          </a:p>
        </p:txBody>
      </p:sp>
      <p:sp>
        <p:nvSpPr>
          <p:cNvPr id="17" name="Rectangle 16">
            <a:extLst>
              <a:ext uri="{FF2B5EF4-FFF2-40B4-BE49-F238E27FC236}">
                <a16:creationId xmlns:a16="http://schemas.microsoft.com/office/drawing/2014/main" id="{1CB4E7B2-7225-A62F-1CFA-15491B832D04}"/>
              </a:ext>
            </a:extLst>
          </p:cNvPr>
          <p:cNvSpPr/>
          <p:nvPr/>
        </p:nvSpPr>
        <p:spPr>
          <a:xfrm>
            <a:off x="8988552" y="1318438"/>
            <a:ext cx="2987257" cy="6636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69CF19E3-EE34-1FFF-7FBD-B0D15508A8EE}"/>
              </a:ext>
            </a:extLst>
          </p:cNvPr>
          <p:cNvSpPr txBox="1"/>
          <p:nvPr/>
        </p:nvSpPr>
        <p:spPr>
          <a:xfrm>
            <a:off x="9076663" y="1520456"/>
            <a:ext cx="2755673" cy="738664"/>
          </a:xfrm>
          <a:prstGeom prst="rect">
            <a:avLst/>
          </a:prstGeom>
          <a:noFill/>
        </p:spPr>
        <p:txBody>
          <a:bodyPr wrap="square" rtlCol="0">
            <a:spAutoFit/>
          </a:bodyPr>
          <a:lstStyle/>
          <a:p>
            <a:pPr algn="ctr"/>
            <a:r>
              <a:rPr lang="en-GB" sz="2400" b="1" dirty="0">
                <a:solidFill>
                  <a:schemeClr val="bg1"/>
                </a:solidFill>
              </a:rPr>
              <a:t>YEAR TWO 2026/7</a:t>
            </a:r>
          </a:p>
          <a:p>
            <a:endParaRPr lang="en-GB" dirty="0"/>
          </a:p>
        </p:txBody>
      </p:sp>
      <p:sp>
        <p:nvSpPr>
          <p:cNvPr id="19" name="TextBox 18">
            <a:extLst>
              <a:ext uri="{FF2B5EF4-FFF2-40B4-BE49-F238E27FC236}">
                <a16:creationId xmlns:a16="http://schemas.microsoft.com/office/drawing/2014/main" id="{D632E687-6F04-4931-EB50-35ADAA471209}"/>
              </a:ext>
            </a:extLst>
          </p:cNvPr>
          <p:cNvSpPr txBox="1"/>
          <p:nvPr/>
        </p:nvSpPr>
        <p:spPr>
          <a:xfrm>
            <a:off x="9076663" y="2077815"/>
            <a:ext cx="2863702" cy="4985980"/>
          </a:xfrm>
          <a:prstGeom prst="rect">
            <a:avLst/>
          </a:prstGeom>
          <a:noFill/>
        </p:spPr>
        <p:txBody>
          <a:bodyPr wrap="square" rtlCol="0">
            <a:spAutoFit/>
          </a:bodyPr>
          <a:lstStyle/>
          <a:p>
            <a:pPr algn="ctr"/>
            <a:r>
              <a:rPr lang="en-GB" sz="2000" b="1" dirty="0">
                <a:solidFill>
                  <a:schemeClr val="accent4">
                    <a:lumMod val="75000"/>
                  </a:schemeClr>
                </a:solidFill>
              </a:rPr>
              <a:t>OTHER PROGRESSION ROUTES</a:t>
            </a:r>
          </a:p>
          <a:p>
            <a:pPr algn="ctr"/>
            <a:endParaRPr lang="en-GB" sz="2000" b="1" dirty="0">
              <a:solidFill>
                <a:schemeClr val="accent4">
                  <a:lumMod val="75000"/>
                </a:schemeClr>
              </a:solidFill>
            </a:endParaRPr>
          </a:p>
          <a:p>
            <a:pPr algn="ctr"/>
            <a:r>
              <a:rPr lang="en-GB" sz="2000" b="1" dirty="0">
                <a:solidFill>
                  <a:schemeClr val="accent4">
                    <a:lumMod val="75000"/>
                  </a:schemeClr>
                </a:solidFill>
              </a:rPr>
              <a:t>GAP YEAR PLANING</a:t>
            </a:r>
          </a:p>
          <a:p>
            <a:pPr algn="ctr"/>
            <a:endParaRPr lang="en-GB" sz="2000" b="1" dirty="0">
              <a:solidFill>
                <a:schemeClr val="accent4">
                  <a:lumMod val="75000"/>
                </a:schemeClr>
              </a:solidFill>
            </a:endParaRPr>
          </a:p>
          <a:p>
            <a:pPr algn="ctr"/>
            <a:r>
              <a:rPr lang="en-GB" sz="2000" b="1" dirty="0">
                <a:solidFill>
                  <a:schemeClr val="accent4">
                    <a:lumMod val="75000"/>
                  </a:schemeClr>
                </a:solidFill>
              </a:rPr>
              <a:t>JOB &amp; APPRENTICESHIP</a:t>
            </a:r>
          </a:p>
          <a:p>
            <a:pPr algn="ctr"/>
            <a:r>
              <a:rPr lang="en-GB" sz="2000" b="1" dirty="0">
                <a:solidFill>
                  <a:schemeClr val="accent4">
                    <a:lumMod val="75000"/>
                  </a:schemeClr>
                </a:solidFill>
              </a:rPr>
              <a:t>APPLICATION</a:t>
            </a:r>
          </a:p>
          <a:p>
            <a:pPr algn="ctr"/>
            <a:endParaRPr lang="en-GB" sz="2000" b="1" dirty="0">
              <a:solidFill>
                <a:schemeClr val="accent4">
                  <a:lumMod val="75000"/>
                </a:schemeClr>
              </a:solidFill>
            </a:endParaRPr>
          </a:p>
          <a:p>
            <a:pPr algn="ctr"/>
            <a:r>
              <a:rPr lang="en-GB" sz="2000" b="1" dirty="0">
                <a:solidFill>
                  <a:schemeClr val="accent4">
                    <a:lumMod val="75000"/>
                  </a:schemeClr>
                </a:solidFill>
              </a:rPr>
              <a:t>STUDENT FINANCE APPLICATION</a:t>
            </a:r>
          </a:p>
          <a:p>
            <a:pPr algn="ctr"/>
            <a:endParaRPr lang="en-GB" sz="2000" b="1" dirty="0">
              <a:solidFill>
                <a:schemeClr val="accent4">
                  <a:lumMod val="75000"/>
                </a:schemeClr>
              </a:solidFill>
            </a:endParaRPr>
          </a:p>
          <a:p>
            <a:pPr algn="ctr"/>
            <a:r>
              <a:rPr lang="en-GB" sz="2000" b="1" dirty="0">
                <a:solidFill>
                  <a:schemeClr val="accent4">
                    <a:lumMod val="75000"/>
                  </a:schemeClr>
                </a:solidFill>
              </a:rPr>
              <a:t>UNI APPLICANT DAYS</a:t>
            </a:r>
          </a:p>
          <a:p>
            <a:pPr algn="ctr"/>
            <a:endParaRPr lang="en-GB" sz="2000" b="1" dirty="0">
              <a:solidFill>
                <a:schemeClr val="accent4">
                  <a:lumMod val="75000"/>
                </a:schemeClr>
              </a:solidFill>
            </a:endParaRPr>
          </a:p>
          <a:p>
            <a:pPr algn="ctr"/>
            <a:r>
              <a:rPr lang="en-GB" sz="2000" b="1" dirty="0">
                <a:solidFill>
                  <a:schemeClr val="accent4">
                    <a:lumMod val="75000"/>
                  </a:schemeClr>
                </a:solidFill>
              </a:rPr>
              <a:t>EXAMS</a:t>
            </a:r>
          </a:p>
          <a:p>
            <a:endParaRPr lang="en-GB" dirty="0"/>
          </a:p>
        </p:txBody>
      </p:sp>
    </p:spTree>
    <p:extLst>
      <p:ext uri="{BB962C8B-B14F-4D97-AF65-F5344CB8AC3E}">
        <p14:creationId xmlns:p14="http://schemas.microsoft.com/office/powerpoint/2010/main" val="211509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E96EDE-96B7-CD68-BC77-6B32434D0ECA}"/>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croll: Horizontal 3">
            <a:extLst>
              <a:ext uri="{FF2B5EF4-FFF2-40B4-BE49-F238E27FC236}">
                <a16:creationId xmlns:a16="http://schemas.microsoft.com/office/drawing/2014/main" id="{6913862A-25FD-9330-8ABF-B46DB1A3E870}"/>
              </a:ext>
            </a:extLst>
          </p:cNvPr>
          <p:cNvSpPr/>
          <p:nvPr/>
        </p:nvSpPr>
        <p:spPr>
          <a:xfrm>
            <a:off x="903768" y="297711"/>
            <a:ext cx="10558130" cy="5550196"/>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0C15CCC-E431-DA4B-19F9-6835EE4C80DD}"/>
              </a:ext>
            </a:extLst>
          </p:cNvPr>
          <p:cNvSpPr txBox="1"/>
          <p:nvPr/>
        </p:nvSpPr>
        <p:spPr>
          <a:xfrm>
            <a:off x="2360428" y="1403498"/>
            <a:ext cx="7471144" cy="3046988"/>
          </a:xfrm>
          <a:prstGeom prst="rect">
            <a:avLst/>
          </a:prstGeom>
          <a:noFill/>
        </p:spPr>
        <p:txBody>
          <a:bodyPr wrap="square" rtlCol="0">
            <a:spAutoFit/>
          </a:bodyPr>
          <a:lstStyle/>
          <a:p>
            <a:pPr algn="ctr"/>
            <a:r>
              <a:rPr lang="en-GB" sz="4800" b="1" dirty="0">
                <a:solidFill>
                  <a:schemeClr val="bg1"/>
                </a:solidFill>
              </a:rPr>
              <a:t>YOU WILL NEED TO CHOOSE BETWEEN ONE AND FIVE PLACES TO APPLY TO</a:t>
            </a:r>
          </a:p>
        </p:txBody>
      </p:sp>
    </p:spTree>
    <p:extLst>
      <p:ext uri="{BB962C8B-B14F-4D97-AF65-F5344CB8AC3E}">
        <p14:creationId xmlns:p14="http://schemas.microsoft.com/office/powerpoint/2010/main" val="3265287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A01D34-7424-10C8-1CE1-1E26B1AC93E6}"/>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Pentagon 4">
            <a:extLst>
              <a:ext uri="{FF2B5EF4-FFF2-40B4-BE49-F238E27FC236}">
                <a16:creationId xmlns:a16="http://schemas.microsoft.com/office/drawing/2014/main" id="{50784942-2DC7-9B03-5806-7366DD35A8EB}"/>
              </a:ext>
            </a:extLst>
          </p:cNvPr>
          <p:cNvSpPr/>
          <p:nvPr/>
        </p:nvSpPr>
        <p:spPr>
          <a:xfrm>
            <a:off x="318977" y="478465"/>
            <a:ext cx="3583172" cy="4040372"/>
          </a:xfrm>
          <a:prstGeom prst="homePlat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7FC7287-D347-BF28-4A77-6D6A85C3474C}"/>
              </a:ext>
            </a:extLst>
          </p:cNvPr>
          <p:cNvSpPr txBox="1"/>
          <p:nvPr/>
        </p:nvSpPr>
        <p:spPr>
          <a:xfrm>
            <a:off x="393405" y="1033582"/>
            <a:ext cx="2743200" cy="3046988"/>
          </a:xfrm>
          <a:prstGeom prst="rect">
            <a:avLst/>
          </a:prstGeom>
          <a:noFill/>
        </p:spPr>
        <p:txBody>
          <a:bodyPr wrap="square" rtlCol="0">
            <a:spAutoFit/>
          </a:bodyPr>
          <a:lstStyle/>
          <a:p>
            <a:r>
              <a:rPr lang="en-GB" sz="3200" b="1" dirty="0">
                <a:solidFill>
                  <a:schemeClr val="bg1"/>
                </a:solidFill>
              </a:rPr>
              <a:t>PREDICTED</a:t>
            </a:r>
          </a:p>
          <a:p>
            <a:r>
              <a:rPr lang="en-GB" sz="3200" b="1" dirty="0">
                <a:solidFill>
                  <a:schemeClr val="bg1"/>
                </a:solidFill>
              </a:rPr>
              <a:t>A &amp; A* GRADES</a:t>
            </a:r>
          </a:p>
          <a:p>
            <a:r>
              <a:rPr lang="en-GB" sz="3200" b="1" dirty="0">
                <a:solidFill>
                  <a:schemeClr val="bg1"/>
                </a:solidFill>
              </a:rPr>
              <a:t>MEAN YOU CAN APPLY TO …..</a:t>
            </a:r>
          </a:p>
        </p:txBody>
      </p:sp>
      <p:sp>
        <p:nvSpPr>
          <p:cNvPr id="6" name="TextBox 5">
            <a:extLst>
              <a:ext uri="{FF2B5EF4-FFF2-40B4-BE49-F238E27FC236}">
                <a16:creationId xmlns:a16="http://schemas.microsoft.com/office/drawing/2014/main" id="{1677C6EC-E47D-E027-70A7-700BFA579180}"/>
              </a:ext>
            </a:extLst>
          </p:cNvPr>
          <p:cNvSpPr txBox="1"/>
          <p:nvPr/>
        </p:nvSpPr>
        <p:spPr>
          <a:xfrm>
            <a:off x="4114800" y="372140"/>
            <a:ext cx="7357730" cy="4616648"/>
          </a:xfrm>
          <a:prstGeom prst="rect">
            <a:avLst/>
          </a:prstGeom>
          <a:noFill/>
        </p:spPr>
        <p:txBody>
          <a:bodyPr wrap="square" rtlCol="0">
            <a:spAutoFit/>
          </a:bodyPr>
          <a:lstStyle/>
          <a:p>
            <a:r>
              <a:rPr lang="en-US" sz="3600" b="1" dirty="0">
                <a:solidFill>
                  <a:schemeClr val="bg1"/>
                </a:solidFill>
              </a:rPr>
              <a:t>RUSSELL GROUP UNIVERSITIES</a:t>
            </a:r>
          </a:p>
          <a:p>
            <a:endParaRPr lang="en-US" sz="1800" b="1" dirty="0">
              <a:solidFill>
                <a:schemeClr val="bg1"/>
              </a:solidFill>
            </a:endParaRPr>
          </a:p>
          <a:p>
            <a:r>
              <a:rPr lang="en-US" sz="1800" b="1" dirty="0">
                <a:solidFill>
                  <a:schemeClr val="bg1"/>
                </a:solidFill>
              </a:rPr>
              <a:t>University of Birmingham</a:t>
            </a:r>
            <a:endParaRPr lang="en-GB" sz="1800" b="1" dirty="0">
              <a:solidFill>
                <a:schemeClr val="bg1"/>
              </a:solidFill>
            </a:endParaRPr>
          </a:p>
          <a:p>
            <a:r>
              <a:rPr lang="en-US" sz="1800" b="1" dirty="0">
                <a:solidFill>
                  <a:schemeClr val="bg1"/>
                </a:solidFill>
              </a:rPr>
              <a:t>University of Bristol</a:t>
            </a:r>
            <a:endParaRPr lang="en-GB" sz="1800" b="1" dirty="0">
              <a:solidFill>
                <a:schemeClr val="bg1"/>
              </a:solidFill>
            </a:endParaRPr>
          </a:p>
          <a:p>
            <a:r>
              <a:rPr lang="en-US" sz="2400" b="1" dirty="0">
                <a:solidFill>
                  <a:srgbClr val="FF0000"/>
                </a:solidFill>
              </a:rPr>
              <a:t>University of Cambridge*</a:t>
            </a:r>
            <a:endParaRPr lang="en-GB" sz="2400" b="1" dirty="0">
              <a:solidFill>
                <a:srgbClr val="FF0000"/>
              </a:solidFill>
            </a:endParaRPr>
          </a:p>
          <a:p>
            <a:r>
              <a:rPr lang="en-US" sz="1800" b="1" dirty="0">
                <a:solidFill>
                  <a:schemeClr val="bg1"/>
                </a:solidFill>
              </a:rPr>
              <a:t>Cardiff University</a:t>
            </a:r>
            <a:endParaRPr lang="en-GB" sz="1800" b="1" dirty="0">
              <a:solidFill>
                <a:schemeClr val="bg1"/>
              </a:solidFill>
            </a:endParaRPr>
          </a:p>
          <a:p>
            <a:r>
              <a:rPr lang="en-US" sz="1800" b="1" dirty="0">
                <a:solidFill>
                  <a:schemeClr val="bg1"/>
                </a:solidFill>
              </a:rPr>
              <a:t>Durham University</a:t>
            </a:r>
            <a:endParaRPr lang="en-GB" sz="1800" b="1" dirty="0">
              <a:solidFill>
                <a:schemeClr val="bg1"/>
              </a:solidFill>
            </a:endParaRPr>
          </a:p>
          <a:p>
            <a:r>
              <a:rPr lang="en-US" sz="1800" b="1" dirty="0">
                <a:solidFill>
                  <a:schemeClr val="bg1"/>
                </a:solidFill>
              </a:rPr>
              <a:t>University of Edinburgh</a:t>
            </a:r>
            <a:endParaRPr lang="en-GB" sz="1800" b="1" dirty="0">
              <a:solidFill>
                <a:schemeClr val="bg1"/>
              </a:solidFill>
            </a:endParaRPr>
          </a:p>
          <a:p>
            <a:r>
              <a:rPr lang="en-US" sz="1800" b="1" dirty="0">
                <a:solidFill>
                  <a:schemeClr val="bg1"/>
                </a:solidFill>
              </a:rPr>
              <a:t>University of Exeter</a:t>
            </a:r>
            <a:endParaRPr lang="en-GB" sz="1800" b="1" dirty="0">
              <a:solidFill>
                <a:schemeClr val="bg1"/>
              </a:solidFill>
            </a:endParaRPr>
          </a:p>
          <a:p>
            <a:r>
              <a:rPr lang="en-US" sz="1800" b="1" dirty="0">
                <a:solidFill>
                  <a:schemeClr val="bg1"/>
                </a:solidFill>
              </a:rPr>
              <a:t>University of Glasgow</a:t>
            </a:r>
            <a:endParaRPr lang="en-GB" sz="1800" b="1" dirty="0">
              <a:solidFill>
                <a:schemeClr val="bg1"/>
              </a:solidFill>
            </a:endParaRPr>
          </a:p>
          <a:p>
            <a:r>
              <a:rPr lang="en-US" sz="1800" b="1" dirty="0">
                <a:solidFill>
                  <a:schemeClr val="bg1"/>
                </a:solidFill>
              </a:rPr>
              <a:t>Imperial College London</a:t>
            </a:r>
            <a:endParaRPr lang="en-GB" sz="1800" b="1" dirty="0">
              <a:solidFill>
                <a:schemeClr val="bg1"/>
              </a:solidFill>
            </a:endParaRPr>
          </a:p>
          <a:p>
            <a:r>
              <a:rPr lang="en-US" sz="1800" b="1" dirty="0">
                <a:solidFill>
                  <a:schemeClr val="bg1"/>
                </a:solidFill>
              </a:rPr>
              <a:t>King's College London</a:t>
            </a:r>
            <a:endParaRPr lang="en-GB" sz="1800" b="1" dirty="0">
              <a:solidFill>
                <a:schemeClr val="bg1"/>
              </a:solidFill>
            </a:endParaRPr>
          </a:p>
          <a:p>
            <a:r>
              <a:rPr lang="en-US" sz="1800" b="1" dirty="0">
                <a:solidFill>
                  <a:schemeClr val="bg1"/>
                </a:solidFill>
              </a:rPr>
              <a:t>University of Leeds</a:t>
            </a:r>
            <a:endParaRPr lang="en-GB" sz="1800" b="1" dirty="0">
              <a:solidFill>
                <a:schemeClr val="bg1"/>
              </a:solidFill>
            </a:endParaRPr>
          </a:p>
          <a:p>
            <a:r>
              <a:rPr lang="en-US" sz="1800" b="1" dirty="0">
                <a:solidFill>
                  <a:schemeClr val="bg1"/>
                </a:solidFill>
              </a:rPr>
              <a:t>University of Liverpool</a:t>
            </a:r>
            <a:endParaRPr lang="en-GB" sz="1800" b="1" dirty="0">
              <a:solidFill>
                <a:schemeClr val="bg1"/>
              </a:solidFill>
            </a:endParaRPr>
          </a:p>
          <a:p>
            <a:endParaRPr lang="en-GB" dirty="0"/>
          </a:p>
        </p:txBody>
      </p:sp>
      <p:sp>
        <p:nvSpPr>
          <p:cNvPr id="7" name="TextBox 6">
            <a:extLst>
              <a:ext uri="{FF2B5EF4-FFF2-40B4-BE49-F238E27FC236}">
                <a16:creationId xmlns:a16="http://schemas.microsoft.com/office/drawing/2014/main" id="{F31352C9-5338-2240-7FAA-F926A4F03162}"/>
              </a:ext>
            </a:extLst>
          </p:cNvPr>
          <p:cNvSpPr txBox="1"/>
          <p:nvPr/>
        </p:nvSpPr>
        <p:spPr>
          <a:xfrm>
            <a:off x="7793665" y="1097377"/>
            <a:ext cx="4189228" cy="4062651"/>
          </a:xfrm>
          <a:prstGeom prst="rect">
            <a:avLst/>
          </a:prstGeom>
          <a:noFill/>
        </p:spPr>
        <p:txBody>
          <a:bodyPr wrap="square" rtlCol="0">
            <a:spAutoFit/>
          </a:bodyPr>
          <a:lstStyle/>
          <a:p>
            <a:r>
              <a:rPr lang="en-US" sz="1800" b="1" dirty="0">
                <a:solidFill>
                  <a:schemeClr val="bg1"/>
                </a:solidFill>
              </a:rPr>
              <a:t>London School of Economics &amp; Political Science</a:t>
            </a:r>
            <a:endParaRPr lang="en-GB" sz="1800" b="1" dirty="0">
              <a:solidFill>
                <a:schemeClr val="bg1"/>
              </a:solidFill>
            </a:endParaRPr>
          </a:p>
          <a:p>
            <a:r>
              <a:rPr lang="en-US" sz="1800" b="1" dirty="0">
                <a:solidFill>
                  <a:schemeClr val="bg1"/>
                </a:solidFill>
              </a:rPr>
              <a:t>University of Manchester</a:t>
            </a:r>
            <a:endParaRPr lang="en-GB" sz="1800" b="1" dirty="0">
              <a:solidFill>
                <a:schemeClr val="bg1"/>
              </a:solidFill>
            </a:endParaRPr>
          </a:p>
          <a:p>
            <a:r>
              <a:rPr lang="en-US" sz="1800" b="1" dirty="0">
                <a:solidFill>
                  <a:schemeClr val="bg1"/>
                </a:solidFill>
              </a:rPr>
              <a:t>Newcastle University</a:t>
            </a:r>
            <a:endParaRPr lang="en-GB" sz="1800" b="1" dirty="0">
              <a:solidFill>
                <a:schemeClr val="bg1"/>
              </a:solidFill>
            </a:endParaRPr>
          </a:p>
          <a:p>
            <a:r>
              <a:rPr lang="en-US" sz="1800" b="1" dirty="0">
                <a:solidFill>
                  <a:schemeClr val="bg1"/>
                </a:solidFill>
              </a:rPr>
              <a:t>University of Nottingham</a:t>
            </a:r>
            <a:endParaRPr lang="en-GB" sz="1800" b="1" dirty="0">
              <a:solidFill>
                <a:schemeClr val="bg1"/>
              </a:solidFill>
            </a:endParaRPr>
          </a:p>
          <a:p>
            <a:r>
              <a:rPr lang="en-US" sz="2400" b="1" dirty="0">
                <a:solidFill>
                  <a:srgbClr val="FF0000"/>
                </a:solidFill>
              </a:rPr>
              <a:t>University of Oxford*</a:t>
            </a:r>
            <a:endParaRPr lang="en-GB" sz="2400" b="1" dirty="0">
              <a:solidFill>
                <a:srgbClr val="FF0000"/>
              </a:solidFill>
            </a:endParaRPr>
          </a:p>
          <a:p>
            <a:r>
              <a:rPr lang="en-US" sz="1800" b="1" dirty="0">
                <a:solidFill>
                  <a:schemeClr val="bg1"/>
                </a:solidFill>
              </a:rPr>
              <a:t>Queen Mary University of London</a:t>
            </a:r>
            <a:endParaRPr lang="en-GB" sz="1800" b="1" dirty="0">
              <a:solidFill>
                <a:schemeClr val="bg1"/>
              </a:solidFill>
            </a:endParaRPr>
          </a:p>
          <a:p>
            <a:r>
              <a:rPr lang="en-US" sz="1800" b="1" dirty="0">
                <a:solidFill>
                  <a:schemeClr val="bg1"/>
                </a:solidFill>
              </a:rPr>
              <a:t>Queen's University Belfast</a:t>
            </a:r>
            <a:endParaRPr lang="en-GB" sz="1800" b="1" dirty="0">
              <a:solidFill>
                <a:schemeClr val="bg1"/>
              </a:solidFill>
            </a:endParaRPr>
          </a:p>
          <a:p>
            <a:r>
              <a:rPr lang="en-US" sz="1800" b="1" dirty="0">
                <a:solidFill>
                  <a:schemeClr val="bg1"/>
                </a:solidFill>
              </a:rPr>
              <a:t>University of Sheffield</a:t>
            </a:r>
            <a:endParaRPr lang="en-GB" sz="1800" b="1" dirty="0">
              <a:solidFill>
                <a:schemeClr val="bg1"/>
              </a:solidFill>
            </a:endParaRPr>
          </a:p>
          <a:p>
            <a:r>
              <a:rPr lang="en-US" sz="1800" b="1" dirty="0">
                <a:solidFill>
                  <a:schemeClr val="bg1"/>
                </a:solidFill>
              </a:rPr>
              <a:t>University of Southampton</a:t>
            </a:r>
            <a:endParaRPr lang="en-GB" sz="1800" b="1" dirty="0">
              <a:solidFill>
                <a:schemeClr val="bg1"/>
              </a:solidFill>
            </a:endParaRPr>
          </a:p>
          <a:p>
            <a:r>
              <a:rPr lang="en-US" sz="1800" b="1" dirty="0">
                <a:solidFill>
                  <a:schemeClr val="bg1"/>
                </a:solidFill>
              </a:rPr>
              <a:t>University College London</a:t>
            </a:r>
            <a:endParaRPr lang="en-GB" sz="1800" b="1" dirty="0">
              <a:solidFill>
                <a:schemeClr val="bg1"/>
              </a:solidFill>
            </a:endParaRPr>
          </a:p>
          <a:p>
            <a:r>
              <a:rPr lang="en-US" sz="1800" b="1" dirty="0">
                <a:solidFill>
                  <a:schemeClr val="bg1"/>
                </a:solidFill>
              </a:rPr>
              <a:t>University of Warwick</a:t>
            </a:r>
            <a:endParaRPr lang="en-GB" sz="1800" b="1" dirty="0">
              <a:solidFill>
                <a:schemeClr val="bg1"/>
              </a:solidFill>
            </a:endParaRPr>
          </a:p>
          <a:p>
            <a:r>
              <a:rPr lang="en-US" sz="1800" b="1" dirty="0">
                <a:solidFill>
                  <a:schemeClr val="bg1"/>
                </a:solidFill>
              </a:rPr>
              <a:t>University of York</a:t>
            </a:r>
            <a:endParaRPr lang="en-GB" sz="1800" b="1" dirty="0">
              <a:solidFill>
                <a:schemeClr val="bg1"/>
              </a:solidFill>
            </a:endParaRPr>
          </a:p>
          <a:p>
            <a:endParaRPr lang="en-GB" dirty="0"/>
          </a:p>
        </p:txBody>
      </p:sp>
      <p:sp>
        <p:nvSpPr>
          <p:cNvPr id="8" name="TextBox 7">
            <a:extLst>
              <a:ext uri="{FF2B5EF4-FFF2-40B4-BE49-F238E27FC236}">
                <a16:creationId xmlns:a16="http://schemas.microsoft.com/office/drawing/2014/main" id="{98A946D5-31B9-CD03-6059-F59224DEAEB2}"/>
              </a:ext>
            </a:extLst>
          </p:cNvPr>
          <p:cNvSpPr txBox="1"/>
          <p:nvPr/>
        </p:nvSpPr>
        <p:spPr>
          <a:xfrm>
            <a:off x="393405" y="5411972"/>
            <a:ext cx="11259879" cy="830997"/>
          </a:xfrm>
          <a:prstGeom prst="rect">
            <a:avLst/>
          </a:prstGeom>
          <a:noFill/>
        </p:spPr>
        <p:txBody>
          <a:bodyPr wrap="square" rtlCol="0">
            <a:spAutoFit/>
          </a:bodyPr>
          <a:lstStyle/>
          <a:p>
            <a:pPr algn="ctr"/>
            <a:r>
              <a:rPr lang="en-GB" sz="4800" dirty="0">
                <a:solidFill>
                  <a:srgbClr val="FF0000"/>
                </a:solidFill>
              </a:rPr>
              <a:t>* OXBRIDGE IS AN EARLY APPLICATION</a:t>
            </a:r>
          </a:p>
        </p:txBody>
      </p:sp>
    </p:spTree>
    <p:extLst>
      <p:ext uri="{BB962C8B-B14F-4D97-AF65-F5344CB8AC3E}">
        <p14:creationId xmlns:p14="http://schemas.microsoft.com/office/powerpoint/2010/main" val="400311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50A74-543D-2D59-9E63-812E541410D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0F5F8DB-A70A-4ABD-C018-ABD5DE67E680}"/>
              </a:ext>
            </a:extLst>
          </p:cNvPr>
          <p:cNvSpPr/>
          <p:nvPr/>
        </p:nvSpPr>
        <p:spPr>
          <a:xfrm>
            <a:off x="0" y="1"/>
            <a:ext cx="6567101" cy="685800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E20B79F2-1CF7-294A-4993-2306C7F9E1B0}"/>
              </a:ext>
            </a:extLst>
          </p:cNvPr>
          <p:cNvSpPr txBox="1"/>
          <p:nvPr/>
        </p:nvSpPr>
        <p:spPr>
          <a:xfrm>
            <a:off x="7576978" y="276950"/>
            <a:ext cx="4343864" cy="6186309"/>
          </a:xfrm>
          <a:prstGeom prst="rect">
            <a:avLst/>
          </a:prstGeom>
          <a:noFill/>
        </p:spPr>
        <p:txBody>
          <a:bodyPr wrap="square" rtlCol="0">
            <a:spAutoFit/>
          </a:bodyPr>
          <a:lstStyle/>
          <a:p>
            <a:r>
              <a:rPr lang="en-US" dirty="0">
                <a:solidFill>
                  <a:schemeClr val="bg1"/>
                </a:solidFill>
              </a:rPr>
              <a:t>The application process is on line through UCAS APPLY linked to the college. </a:t>
            </a:r>
          </a:p>
          <a:p>
            <a:r>
              <a:rPr lang="en-US" dirty="0">
                <a:solidFill>
                  <a:schemeClr val="bg1"/>
                </a:solidFill>
              </a:rPr>
              <a:t>We add references and predicted grades to your application form. </a:t>
            </a:r>
          </a:p>
          <a:p>
            <a:r>
              <a:rPr lang="en-US" dirty="0">
                <a:solidFill>
                  <a:schemeClr val="bg1"/>
                </a:solidFill>
              </a:rPr>
              <a:t>The process does not ‘open’ for 2026 applications until late May. </a:t>
            </a:r>
          </a:p>
          <a:p>
            <a:r>
              <a:rPr lang="en-US" dirty="0">
                <a:solidFill>
                  <a:schemeClr val="bg1"/>
                </a:solidFill>
              </a:rPr>
              <a:t>Student’s Tutors will oversee the process of compiling a reference for the student, which is built from references written by each of the student’s teachers.</a:t>
            </a:r>
          </a:p>
          <a:p>
            <a:r>
              <a:rPr lang="en-US" dirty="0">
                <a:solidFill>
                  <a:schemeClr val="bg1"/>
                </a:solidFill>
              </a:rPr>
              <a:t> Tutors will check the application, the UCAS administration team will add the reference and predicted grades - it is then sent to UCAS. </a:t>
            </a:r>
          </a:p>
          <a:p>
            <a:r>
              <a:rPr lang="en-US" dirty="0">
                <a:solidFill>
                  <a:schemeClr val="bg1"/>
                </a:solidFill>
              </a:rPr>
              <a:t>This careful support system ensures students apply for the right courses resulting in 88% of Collyers students completing their undergraduate degrees with a 1st/2.1. This makes Collyer’s consistently one of the highest ranking colleges for graduate success, when measured against all education sectors.  </a:t>
            </a:r>
          </a:p>
        </p:txBody>
      </p:sp>
      <p:sp>
        <p:nvSpPr>
          <p:cNvPr id="4" name="Rectangle 3">
            <a:extLst>
              <a:ext uri="{FF2B5EF4-FFF2-40B4-BE49-F238E27FC236}">
                <a16:creationId xmlns:a16="http://schemas.microsoft.com/office/drawing/2014/main" id="{3F88709D-DDF5-5857-5E2A-4B7A0D12E565}"/>
              </a:ext>
            </a:extLst>
          </p:cNvPr>
          <p:cNvSpPr/>
          <p:nvPr/>
        </p:nvSpPr>
        <p:spPr>
          <a:xfrm>
            <a:off x="6567101" y="-31690"/>
            <a:ext cx="5624899" cy="6899067"/>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B00E6BDE-5347-6518-E065-2BB2E6EAA1BB}"/>
              </a:ext>
            </a:extLst>
          </p:cNvPr>
          <p:cNvSpPr/>
          <p:nvPr/>
        </p:nvSpPr>
        <p:spPr>
          <a:xfrm>
            <a:off x="371442" y="284043"/>
            <a:ext cx="10689040" cy="8720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DB40EF8B-B712-1263-3A34-E428E3899D7F}"/>
              </a:ext>
            </a:extLst>
          </p:cNvPr>
          <p:cNvSpPr txBox="1"/>
          <p:nvPr/>
        </p:nvSpPr>
        <p:spPr>
          <a:xfrm>
            <a:off x="371442" y="353281"/>
            <a:ext cx="10730812" cy="1487651"/>
          </a:xfrm>
          <a:prstGeom prst="rect">
            <a:avLst/>
          </a:prstGeom>
          <a:noFill/>
        </p:spPr>
        <p:txBody>
          <a:bodyPr wrap="square" rtlCol="0">
            <a:spAutoFit/>
          </a:bodyPr>
          <a:lstStyle/>
          <a:p>
            <a:pPr algn="ctr"/>
            <a:r>
              <a:rPr lang="en-US" sz="4000" b="1" dirty="0">
                <a:solidFill>
                  <a:schemeClr val="bg1"/>
                </a:solidFill>
              </a:rPr>
              <a:t>CURRENT UCAS DEADLINES</a:t>
            </a:r>
          </a:p>
          <a:p>
            <a:pPr algn="ctr"/>
            <a:endParaRPr lang="en-US" sz="2667" dirty="0">
              <a:solidFill>
                <a:schemeClr val="bg1"/>
              </a:solidFill>
            </a:endParaRPr>
          </a:p>
          <a:p>
            <a:pPr algn="ctr"/>
            <a:endParaRPr lang="en-US" sz="2400" dirty="0"/>
          </a:p>
        </p:txBody>
      </p:sp>
      <p:sp>
        <p:nvSpPr>
          <p:cNvPr id="10" name="TextBox 9">
            <a:extLst>
              <a:ext uri="{FF2B5EF4-FFF2-40B4-BE49-F238E27FC236}">
                <a16:creationId xmlns:a16="http://schemas.microsoft.com/office/drawing/2014/main" id="{54BFB66C-FC1A-A8F5-4752-D761584C85F9}"/>
              </a:ext>
            </a:extLst>
          </p:cNvPr>
          <p:cNvSpPr txBox="1"/>
          <p:nvPr/>
        </p:nvSpPr>
        <p:spPr>
          <a:xfrm>
            <a:off x="271158" y="1542505"/>
            <a:ext cx="6295943" cy="5601533"/>
          </a:xfrm>
          <a:prstGeom prst="rect">
            <a:avLst/>
          </a:prstGeom>
          <a:noFill/>
        </p:spPr>
        <p:txBody>
          <a:bodyPr wrap="square" rtlCol="0">
            <a:spAutoFit/>
          </a:bodyPr>
          <a:lstStyle/>
          <a:p>
            <a:r>
              <a:rPr lang="en-GB" sz="2800" b="1" dirty="0"/>
              <a:t>2026 </a:t>
            </a:r>
          </a:p>
          <a:p>
            <a:r>
              <a:rPr lang="en-GB" sz="1200" b="1" cap="all" dirty="0"/>
              <a:t>Apr 28 - </a:t>
            </a:r>
            <a:r>
              <a:rPr lang="en-GB" sz="1200" b="1" dirty="0"/>
              <a:t>UCAS’ search tool displays 2027 courses</a:t>
            </a:r>
          </a:p>
          <a:p>
            <a:r>
              <a:rPr lang="en-GB" sz="1200" b="1" cap="all" dirty="0"/>
              <a:t>May 12 -  </a:t>
            </a:r>
            <a:r>
              <a:rPr lang="en-GB" sz="1200" b="1" dirty="0"/>
              <a:t>Undergraduate applications open for 2027 entry</a:t>
            </a:r>
          </a:p>
          <a:p>
            <a:r>
              <a:rPr lang="en-GB" sz="1400" b="1" dirty="0">
                <a:solidFill>
                  <a:srgbClr val="FF0000"/>
                </a:solidFill>
              </a:rPr>
              <a:t>Note* Students fill out forms after Progression Pathway begins on June 8</a:t>
            </a:r>
            <a:r>
              <a:rPr lang="en-GB" sz="1400" b="1" baseline="30000" dirty="0">
                <a:solidFill>
                  <a:srgbClr val="FF0000"/>
                </a:solidFill>
              </a:rPr>
              <a:t>th</a:t>
            </a:r>
            <a:r>
              <a:rPr lang="en-GB" sz="1400" b="1" dirty="0">
                <a:solidFill>
                  <a:srgbClr val="FF0000"/>
                </a:solidFill>
              </a:rPr>
              <a:t> </a:t>
            </a:r>
          </a:p>
          <a:p>
            <a:r>
              <a:rPr lang="en-GB" sz="1200" b="1" cap="all" dirty="0"/>
              <a:t>Jul 09 -  </a:t>
            </a:r>
            <a:r>
              <a:rPr lang="en-GB" sz="1200" b="1" dirty="0"/>
              <a:t>Conservatoire applications open for 2027 entry</a:t>
            </a:r>
          </a:p>
          <a:p>
            <a:r>
              <a:rPr lang="en-GB" sz="1200" b="1" cap="all" dirty="0"/>
              <a:t>Sep 01 - </a:t>
            </a:r>
            <a:r>
              <a:rPr lang="en-GB" sz="1200" b="1" dirty="0"/>
              <a:t>Completed undergraduate applications can be submitted to UCAS</a:t>
            </a:r>
          </a:p>
          <a:p>
            <a:r>
              <a:rPr lang="en-GB" sz="1200" b="1" dirty="0"/>
              <a:t>SEP 14 – First draft of Personal statement due on UNIFROG (put in ‘locker’ – Ask Teacher for Feedback – select your tutor).</a:t>
            </a:r>
          </a:p>
          <a:p>
            <a:r>
              <a:rPr lang="en-GB" sz="1400" b="1" dirty="0">
                <a:solidFill>
                  <a:srgbClr val="FF0000"/>
                </a:solidFill>
              </a:rPr>
              <a:t>SEPT 21</a:t>
            </a:r>
            <a:r>
              <a:rPr lang="en-GB" sz="1400" b="1" baseline="30000" dirty="0">
                <a:solidFill>
                  <a:srgbClr val="FF0000"/>
                </a:solidFill>
              </a:rPr>
              <a:t>st</a:t>
            </a:r>
            <a:r>
              <a:rPr lang="en-GB" sz="1400" b="1" dirty="0">
                <a:solidFill>
                  <a:srgbClr val="FF0000"/>
                </a:solidFill>
              </a:rPr>
              <a:t> Deadline for Oxbridge Vets Medics Conservatoires</a:t>
            </a:r>
          </a:p>
          <a:p>
            <a:r>
              <a:rPr lang="en-GB" sz="1200" b="1" cap="all" dirty="0"/>
              <a:t>Oct 01 - </a:t>
            </a:r>
            <a:r>
              <a:rPr lang="en-GB" sz="1200" b="1" dirty="0"/>
              <a:t>(18:00 UK time) Application deadline for conservatoire music applications (dance, drama, and musical theatre courses may have a different deadline – check conservatoires’ websites for information.)</a:t>
            </a:r>
          </a:p>
          <a:p>
            <a:r>
              <a:rPr lang="en-GB" sz="2000" b="1" cap="all" dirty="0">
                <a:solidFill>
                  <a:srgbClr val="FF0000"/>
                </a:solidFill>
              </a:rPr>
              <a:t>Oct 15 </a:t>
            </a:r>
            <a:r>
              <a:rPr lang="en-GB" b="1" cap="all" dirty="0">
                <a:solidFill>
                  <a:srgbClr val="FF0000"/>
                </a:solidFill>
              </a:rPr>
              <a:t>- </a:t>
            </a:r>
            <a:r>
              <a:rPr lang="en-GB" b="1" dirty="0">
                <a:solidFill>
                  <a:srgbClr val="FF0000"/>
                </a:solidFill>
              </a:rPr>
              <a:t>(18:00 UK time) Equal consideration date for applications to Oxbridge, and for most courses in medicine, dentistry, and veterinary medicine/science.</a:t>
            </a:r>
          </a:p>
          <a:p>
            <a:r>
              <a:rPr lang="en-GB" b="1" dirty="0">
                <a:solidFill>
                  <a:srgbClr val="FF0000"/>
                </a:solidFill>
              </a:rPr>
              <a:t>OCT 02 – Deadline for all remaining applications to be submitted to College for processing before </a:t>
            </a:r>
            <a:r>
              <a:rPr lang="en-GB" b="1">
                <a:solidFill>
                  <a:srgbClr val="FF0000"/>
                </a:solidFill>
              </a:rPr>
              <a:t>UCAS deadline</a:t>
            </a:r>
            <a:endParaRPr lang="en-GB" b="1" dirty="0">
              <a:solidFill>
                <a:srgbClr val="FF0000"/>
              </a:solidFill>
            </a:endParaRPr>
          </a:p>
          <a:p>
            <a:endParaRPr lang="en-GB" b="1" dirty="0"/>
          </a:p>
          <a:p>
            <a:r>
              <a:rPr lang="en-GB" sz="2400" b="1" dirty="0"/>
              <a:t>2027</a:t>
            </a:r>
          </a:p>
          <a:p>
            <a:r>
              <a:rPr lang="en-GB" sz="1400" cap="all" dirty="0">
                <a:solidFill>
                  <a:srgbClr val="FF0000"/>
                </a:solidFill>
              </a:rPr>
              <a:t>Jan 13 - </a:t>
            </a:r>
            <a:r>
              <a:rPr lang="en-GB" sz="1400" b="1" dirty="0">
                <a:solidFill>
                  <a:srgbClr val="FF0000"/>
                </a:solidFill>
              </a:rPr>
              <a:t>(18:00 UK time) Equal consideration deadline – all application after this date considered as late.</a:t>
            </a:r>
          </a:p>
          <a:p>
            <a:endParaRPr lang="en-GB" sz="1400" b="1" dirty="0">
              <a:solidFill>
                <a:srgbClr val="FF0000"/>
              </a:solidFill>
            </a:endParaRPr>
          </a:p>
          <a:p>
            <a:endParaRPr lang="en-GB" dirty="0"/>
          </a:p>
        </p:txBody>
      </p:sp>
      <p:sp>
        <p:nvSpPr>
          <p:cNvPr id="11" name="TextBox 10">
            <a:extLst>
              <a:ext uri="{FF2B5EF4-FFF2-40B4-BE49-F238E27FC236}">
                <a16:creationId xmlns:a16="http://schemas.microsoft.com/office/drawing/2014/main" id="{B541F805-4C81-99FB-13C0-0ED7DC23DCEA}"/>
              </a:ext>
            </a:extLst>
          </p:cNvPr>
          <p:cNvSpPr txBox="1"/>
          <p:nvPr/>
        </p:nvSpPr>
        <p:spPr>
          <a:xfrm>
            <a:off x="6769911" y="1630998"/>
            <a:ext cx="5219278" cy="4955203"/>
          </a:xfrm>
          <a:prstGeom prst="rect">
            <a:avLst/>
          </a:prstGeom>
          <a:noFill/>
        </p:spPr>
        <p:txBody>
          <a:bodyPr wrap="square" rtlCol="0">
            <a:spAutoFit/>
          </a:bodyPr>
          <a:lstStyle/>
          <a:p>
            <a:r>
              <a:rPr lang="en-GB" sz="2800" b="1" dirty="0">
                <a:solidFill>
                  <a:srgbClr val="FFC000"/>
                </a:solidFill>
              </a:rPr>
              <a:t>2027</a:t>
            </a:r>
          </a:p>
          <a:p>
            <a:r>
              <a:rPr lang="en-GB" cap="all" dirty="0">
                <a:solidFill>
                  <a:srgbClr val="FFC000"/>
                </a:solidFill>
              </a:rPr>
              <a:t>Feb 09 – </a:t>
            </a:r>
            <a:r>
              <a:rPr lang="en-GB" b="1" dirty="0">
                <a:solidFill>
                  <a:srgbClr val="FFC000"/>
                </a:solidFill>
              </a:rPr>
              <a:t>UCAS 1</a:t>
            </a:r>
            <a:r>
              <a:rPr lang="en-GB" b="1" baseline="30000" dirty="0">
                <a:solidFill>
                  <a:srgbClr val="FFC000"/>
                </a:solidFill>
              </a:rPr>
              <a:t>st</a:t>
            </a:r>
            <a:r>
              <a:rPr lang="en-GB" b="1" dirty="0">
                <a:solidFill>
                  <a:srgbClr val="FFC000"/>
                </a:solidFill>
              </a:rPr>
              <a:t> Conservatoires reply deadline </a:t>
            </a:r>
            <a:r>
              <a:rPr lang="en-GB" cap="all" dirty="0">
                <a:solidFill>
                  <a:srgbClr val="FFC000"/>
                </a:solidFill>
              </a:rPr>
              <a:t>(May vary)</a:t>
            </a:r>
          </a:p>
          <a:p>
            <a:r>
              <a:rPr lang="en-GB" cap="all" dirty="0">
                <a:solidFill>
                  <a:srgbClr val="FFC000"/>
                </a:solidFill>
              </a:rPr>
              <a:t>Feb 25 - </a:t>
            </a:r>
            <a:r>
              <a:rPr lang="en-GB" b="1" dirty="0">
                <a:solidFill>
                  <a:srgbClr val="FFC000"/>
                </a:solidFill>
              </a:rPr>
              <a:t>Extra opens – </a:t>
            </a:r>
          </a:p>
          <a:p>
            <a:r>
              <a:rPr lang="en-GB" cap="all" dirty="0">
                <a:solidFill>
                  <a:srgbClr val="FFC000"/>
                </a:solidFill>
              </a:rPr>
              <a:t>May 05 -</a:t>
            </a:r>
            <a:r>
              <a:rPr lang="en-GB" b="1" dirty="0">
                <a:solidFill>
                  <a:srgbClr val="FFC000"/>
                </a:solidFill>
              </a:rPr>
              <a:t>UCAS 1</a:t>
            </a:r>
            <a:r>
              <a:rPr lang="en-GB" b="1" baseline="30000" dirty="0">
                <a:solidFill>
                  <a:srgbClr val="FFC000"/>
                </a:solidFill>
              </a:rPr>
              <a:t>st</a:t>
            </a:r>
            <a:r>
              <a:rPr lang="en-GB" b="1" dirty="0">
                <a:solidFill>
                  <a:srgbClr val="FFC000"/>
                </a:solidFill>
              </a:rPr>
              <a:t> Undergraduate reply deadline </a:t>
            </a:r>
            <a:r>
              <a:rPr lang="en-GB" cap="all" dirty="0">
                <a:solidFill>
                  <a:srgbClr val="FFC000"/>
                </a:solidFill>
              </a:rPr>
              <a:t>(May vary)</a:t>
            </a:r>
          </a:p>
          <a:p>
            <a:r>
              <a:rPr lang="en-GB" b="1" cap="all" dirty="0">
                <a:solidFill>
                  <a:srgbClr val="FFC000"/>
                </a:solidFill>
              </a:rPr>
              <a:t>Jun 30 – all applications received after this are entered INTO clearing</a:t>
            </a:r>
          </a:p>
          <a:p>
            <a:r>
              <a:rPr lang="en-GB" cap="all" dirty="0">
                <a:solidFill>
                  <a:srgbClr val="FFC000"/>
                </a:solidFill>
              </a:rPr>
              <a:t>Jul 01 - </a:t>
            </a:r>
            <a:r>
              <a:rPr lang="en-GB" b="1" dirty="0">
                <a:solidFill>
                  <a:srgbClr val="FFC000"/>
                </a:solidFill>
              </a:rPr>
              <a:t>Last day for Extra </a:t>
            </a:r>
          </a:p>
          <a:p>
            <a:r>
              <a:rPr lang="en-GB" cap="all" dirty="0">
                <a:solidFill>
                  <a:srgbClr val="FFC000"/>
                </a:solidFill>
              </a:rPr>
              <a:t>Jul 02- </a:t>
            </a:r>
            <a:r>
              <a:rPr lang="en-GB" b="1" dirty="0">
                <a:solidFill>
                  <a:srgbClr val="FFC000"/>
                </a:solidFill>
              </a:rPr>
              <a:t>Clearing opens </a:t>
            </a:r>
          </a:p>
          <a:p>
            <a:r>
              <a:rPr lang="en-GB" cap="all" dirty="0">
                <a:solidFill>
                  <a:srgbClr val="FFC000"/>
                </a:solidFill>
              </a:rPr>
              <a:t>Jul 14 </a:t>
            </a:r>
            <a:r>
              <a:rPr lang="en-GB" b="1" dirty="0">
                <a:solidFill>
                  <a:srgbClr val="FFC000"/>
                </a:solidFill>
              </a:rPr>
              <a:t>UCAS Undergraduate reject by default </a:t>
            </a:r>
            <a:r>
              <a:rPr lang="en-GB" dirty="0">
                <a:solidFill>
                  <a:srgbClr val="FFC000"/>
                </a:solidFill>
              </a:rPr>
              <a:t>applications submitted by 30 June. </a:t>
            </a:r>
          </a:p>
          <a:p>
            <a:r>
              <a:rPr lang="en-GB" cap="all" dirty="0">
                <a:solidFill>
                  <a:srgbClr val="FFC000"/>
                </a:solidFill>
              </a:rPr>
              <a:t>Jul 19 - </a:t>
            </a:r>
            <a:r>
              <a:rPr lang="en-GB" b="1" dirty="0">
                <a:solidFill>
                  <a:srgbClr val="FFC000"/>
                </a:solidFill>
              </a:rPr>
              <a:t>UCAS Conservatoires Final date for 2027 entry applications</a:t>
            </a:r>
          </a:p>
          <a:p>
            <a:r>
              <a:rPr lang="en-GB" cap="all" dirty="0">
                <a:solidFill>
                  <a:srgbClr val="FFC000"/>
                </a:solidFill>
              </a:rPr>
              <a:t>Oct 18 - </a:t>
            </a:r>
            <a:r>
              <a:rPr lang="en-GB" b="1" dirty="0">
                <a:solidFill>
                  <a:srgbClr val="FFC000"/>
                </a:solidFill>
              </a:rPr>
              <a:t>Last date to add 2027 entry Clearing choice</a:t>
            </a:r>
          </a:p>
          <a:p>
            <a:endParaRPr lang="en-GB" dirty="0"/>
          </a:p>
        </p:txBody>
      </p:sp>
      <p:sp>
        <p:nvSpPr>
          <p:cNvPr id="13" name="TextBox 12">
            <a:extLst>
              <a:ext uri="{FF2B5EF4-FFF2-40B4-BE49-F238E27FC236}">
                <a16:creationId xmlns:a16="http://schemas.microsoft.com/office/drawing/2014/main" id="{65708B05-7D15-D056-94AD-F252D251C93E}"/>
              </a:ext>
            </a:extLst>
          </p:cNvPr>
          <p:cNvSpPr txBox="1"/>
          <p:nvPr/>
        </p:nvSpPr>
        <p:spPr>
          <a:xfrm>
            <a:off x="1016456" y="1220049"/>
            <a:ext cx="5079544" cy="461665"/>
          </a:xfrm>
          <a:prstGeom prst="rect">
            <a:avLst/>
          </a:prstGeom>
          <a:noFill/>
        </p:spPr>
        <p:txBody>
          <a:bodyPr wrap="square" rtlCol="0">
            <a:spAutoFit/>
          </a:bodyPr>
          <a:lstStyle/>
          <a:p>
            <a:r>
              <a:rPr lang="en-GB" sz="2400" b="1" dirty="0">
                <a:solidFill>
                  <a:srgbClr val="FF0000"/>
                </a:solidFill>
              </a:rPr>
              <a:t>Students need to have applied by…</a:t>
            </a:r>
          </a:p>
        </p:txBody>
      </p:sp>
      <p:sp>
        <p:nvSpPr>
          <p:cNvPr id="14" name="TextBox 13">
            <a:extLst>
              <a:ext uri="{FF2B5EF4-FFF2-40B4-BE49-F238E27FC236}">
                <a16:creationId xmlns:a16="http://schemas.microsoft.com/office/drawing/2014/main" id="{7BB7F8DB-853C-7E82-2C42-B9551E476009}"/>
              </a:ext>
            </a:extLst>
          </p:cNvPr>
          <p:cNvSpPr txBox="1"/>
          <p:nvPr/>
        </p:nvSpPr>
        <p:spPr>
          <a:xfrm>
            <a:off x="6701564" y="1220049"/>
            <a:ext cx="5219278" cy="738664"/>
          </a:xfrm>
          <a:prstGeom prst="rect">
            <a:avLst/>
          </a:prstGeom>
          <a:noFill/>
        </p:spPr>
        <p:txBody>
          <a:bodyPr wrap="square" rtlCol="0">
            <a:spAutoFit/>
          </a:bodyPr>
          <a:lstStyle/>
          <a:p>
            <a:r>
              <a:rPr lang="en-GB" sz="2400" b="1" dirty="0">
                <a:solidFill>
                  <a:srgbClr val="FF0000"/>
                </a:solidFill>
              </a:rPr>
              <a:t>Students need to have replied  by…..</a:t>
            </a:r>
          </a:p>
          <a:p>
            <a:endParaRPr lang="en-GB" dirty="0"/>
          </a:p>
        </p:txBody>
      </p:sp>
    </p:spTree>
    <p:extLst>
      <p:ext uri="{BB962C8B-B14F-4D97-AF65-F5344CB8AC3E}">
        <p14:creationId xmlns:p14="http://schemas.microsoft.com/office/powerpoint/2010/main" val="1433022047"/>
      </p:ext>
    </p:extLst>
  </p:cSld>
  <p:clrMapOvr>
    <a:masterClrMapping/>
  </p:clrMapOvr>
  <mc:AlternateContent xmlns:mc="http://schemas.openxmlformats.org/markup-compatibility/2006" xmlns:p14="http://schemas.microsoft.com/office/powerpoint/2010/main">
    <mc:Choice Requires="p14">
      <p:transition spd="slow" p14:dur="2000" advTm="122704"/>
    </mc:Choice>
    <mc:Fallback xmlns="">
      <p:transition spd="slow" advTm="12270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1D4EE3-BE63-6E63-E3EA-6B48EE3EB6C1}"/>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croll: Horizontal 3">
            <a:extLst>
              <a:ext uri="{FF2B5EF4-FFF2-40B4-BE49-F238E27FC236}">
                <a16:creationId xmlns:a16="http://schemas.microsoft.com/office/drawing/2014/main" id="{636CD15C-EB2A-CB0D-518C-6BAF27F555F8}"/>
              </a:ext>
            </a:extLst>
          </p:cNvPr>
          <p:cNvSpPr/>
          <p:nvPr/>
        </p:nvSpPr>
        <p:spPr>
          <a:xfrm>
            <a:off x="1088571" y="762000"/>
            <a:ext cx="10123715" cy="1654629"/>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7C6469F-D746-0994-D880-BDC58763FE3B}"/>
              </a:ext>
            </a:extLst>
          </p:cNvPr>
          <p:cNvSpPr txBox="1"/>
          <p:nvPr/>
        </p:nvSpPr>
        <p:spPr>
          <a:xfrm>
            <a:off x="979714" y="1140797"/>
            <a:ext cx="10472058" cy="4955203"/>
          </a:xfrm>
          <a:prstGeom prst="rect">
            <a:avLst/>
          </a:prstGeom>
          <a:noFill/>
        </p:spPr>
        <p:txBody>
          <a:bodyPr wrap="square" rtlCol="0">
            <a:spAutoFit/>
          </a:bodyPr>
          <a:lstStyle/>
          <a:p>
            <a:pPr algn="ctr"/>
            <a:r>
              <a:rPr lang="en-GB" sz="6000" b="1" dirty="0">
                <a:solidFill>
                  <a:schemeClr val="bg1"/>
                </a:solidFill>
              </a:rPr>
              <a:t>PLAN AHEAD - THINK A.B.C</a:t>
            </a:r>
          </a:p>
          <a:p>
            <a:pPr algn="ctr"/>
            <a:endParaRPr lang="en-GB" sz="4000" b="1" dirty="0">
              <a:solidFill>
                <a:schemeClr val="bg1"/>
              </a:solidFill>
            </a:endParaRPr>
          </a:p>
          <a:p>
            <a:r>
              <a:rPr lang="en-GB" sz="7200" b="1" dirty="0">
                <a:solidFill>
                  <a:schemeClr val="bg1"/>
                </a:solidFill>
              </a:rPr>
              <a:t>A</a:t>
            </a:r>
            <a:r>
              <a:rPr lang="en-GB" sz="4000" b="1" dirty="0">
                <a:solidFill>
                  <a:schemeClr val="bg1"/>
                </a:solidFill>
              </a:rPr>
              <a:t>= AIM HIGH                  </a:t>
            </a:r>
            <a:r>
              <a:rPr lang="en-GB" sz="3200" b="1" dirty="0">
                <a:solidFill>
                  <a:schemeClr val="bg1"/>
                </a:solidFill>
              </a:rPr>
              <a:t>ASPIRATIONAL PLAN</a:t>
            </a:r>
          </a:p>
          <a:p>
            <a:r>
              <a:rPr lang="en-GB" sz="7200" b="1" dirty="0">
                <a:solidFill>
                  <a:schemeClr val="bg1"/>
                </a:solidFill>
              </a:rPr>
              <a:t>B</a:t>
            </a:r>
            <a:r>
              <a:rPr lang="en-GB" sz="4000" b="1" dirty="0">
                <a:solidFill>
                  <a:schemeClr val="bg1"/>
                </a:solidFill>
              </a:rPr>
              <a:t>= BE REALISTIC         </a:t>
            </a:r>
            <a:r>
              <a:rPr lang="en-GB" sz="3200" b="1" dirty="0">
                <a:solidFill>
                  <a:schemeClr val="bg1"/>
                </a:solidFill>
              </a:rPr>
              <a:t>BACK UP PLAN</a:t>
            </a:r>
          </a:p>
          <a:p>
            <a:r>
              <a:rPr lang="en-GB" sz="7200" b="1" dirty="0">
                <a:solidFill>
                  <a:schemeClr val="bg1"/>
                </a:solidFill>
              </a:rPr>
              <a:t>C</a:t>
            </a:r>
            <a:r>
              <a:rPr lang="en-GB" sz="4000" b="1" dirty="0">
                <a:solidFill>
                  <a:schemeClr val="bg1"/>
                </a:solidFill>
              </a:rPr>
              <a:t>= CHANGE                   </a:t>
            </a:r>
            <a:r>
              <a:rPr lang="en-GB" sz="3200" b="1" dirty="0">
                <a:solidFill>
                  <a:schemeClr val="bg1"/>
                </a:solidFill>
              </a:rPr>
              <a:t>CLEARING PLAN</a:t>
            </a:r>
          </a:p>
        </p:txBody>
      </p:sp>
    </p:spTree>
    <p:extLst>
      <p:ext uri="{BB962C8B-B14F-4D97-AF65-F5344CB8AC3E}">
        <p14:creationId xmlns:p14="http://schemas.microsoft.com/office/powerpoint/2010/main" val="3470473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E2674-E360-CC6A-77E4-C0DD35A06BC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33AEFAD-A4A9-F697-2F8C-55A7D39647F3}"/>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5ABFE69-35BC-2D93-5075-5AC00BC923A5}"/>
              </a:ext>
            </a:extLst>
          </p:cNvPr>
          <p:cNvPicPr>
            <a:picLocks noChangeAspect="1"/>
          </p:cNvPicPr>
          <p:nvPr/>
        </p:nvPicPr>
        <p:blipFill>
          <a:blip r:embed="rId2"/>
          <a:srcRect t="16799"/>
          <a:stretch/>
        </p:blipFill>
        <p:spPr>
          <a:xfrm>
            <a:off x="301063" y="1378226"/>
            <a:ext cx="11589872" cy="3789699"/>
          </a:xfrm>
          <a:prstGeom prst="rect">
            <a:avLst/>
          </a:prstGeom>
        </p:spPr>
      </p:pic>
      <p:pic>
        <p:nvPicPr>
          <p:cNvPr id="9" name="Picture 8">
            <a:extLst>
              <a:ext uri="{FF2B5EF4-FFF2-40B4-BE49-F238E27FC236}">
                <a16:creationId xmlns:a16="http://schemas.microsoft.com/office/drawing/2014/main" id="{54BEF7CC-F0AA-3C05-BB22-3CA934845ABF}"/>
              </a:ext>
            </a:extLst>
          </p:cNvPr>
          <p:cNvPicPr>
            <a:picLocks noChangeAspect="1"/>
          </p:cNvPicPr>
          <p:nvPr/>
        </p:nvPicPr>
        <p:blipFill>
          <a:blip r:embed="rId3"/>
          <a:srcRect l="77" t="46259" r="1280" b="-24711"/>
          <a:stretch/>
        </p:blipFill>
        <p:spPr>
          <a:xfrm>
            <a:off x="301063" y="4691743"/>
            <a:ext cx="11589873" cy="2410225"/>
          </a:xfrm>
          <a:prstGeom prst="rect">
            <a:avLst/>
          </a:prstGeom>
        </p:spPr>
      </p:pic>
      <p:sp>
        <p:nvSpPr>
          <p:cNvPr id="2" name="TextBox 1">
            <a:extLst>
              <a:ext uri="{FF2B5EF4-FFF2-40B4-BE49-F238E27FC236}">
                <a16:creationId xmlns:a16="http://schemas.microsoft.com/office/drawing/2014/main" id="{0D10D863-A52C-5799-F40E-43203923059F}"/>
              </a:ext>
            </a:extLst>
          </p:cNvPr>
          <p:cNvSpPr txBox="1"/>
          <p:nvPr/>
        </p:nvSpPr>
        <p:spPr>
          <a:xfrm>
            <a:off x="1150201" y="3048642"/>
            <a:ext cx="2433711" cy="1446550"/>
          </a:xfrm>
          <a:prstGeom prst="rect">
            <a:avLst/>
          </a:prstGeom>
          <a:noFill/>
        </p:spPr>
        <p:txBody>
          <a:bodyPr wrap="square" rtlCol="0">
            <a:spAutoFit/>
          </a:bodyPr>
          <a:lstStyle/>
          <a:p>
            <a:r>
              <a:rPr lang="en-GB" sz="8800" dirty="0">
                <a:solidFill>
                  <a:srgbClr val="FF0000"/>
                </a:solidFill>
              </a:rPr>
              <a:t>BBB</a:t>
            </a:r>
          </a:p>
        </p:txBody>
      </p:sp>
      <p:sp>
        <p:nvSpPr>
          <p:cNvPr id="3" name="TextBox 2">
            <a:extLst>
              <a:ext uri="{FF2B5EF4-FFF2-40B4-BE49-F238E27FC236}">
                <a16:creationId xmlns:a16="http://schemas.microsoft.com/office/drawing/2014/main" id="{E182B0F9-C3D5-8C52-BF35-DDEF52E8E1F4}"/>
              </a:ext>
            </a:extLst>
          </p:cNvPr>
          <p:cNvSpPr txBox="1"/>
          <p:nvPr/>
        </p:nvSpPr>
        <p:spPr>
          <a:xfrm>
            <a:off x="5134707" y="2940148"/>
            <a:ext cx="3066757" cy="1446550"/>
          </a:xfrm>
          <a:prstGeom prst="rect">
            <a:avLst/>
          </a:prstGeom>
          <a:noFill/>
        </p:spPr>
        <p:txBody>
          <a:bodyPr wrap="square" rtlCol="0">
            <a:spAutoFit/>
          </a:bodyPr>
          <a:lstStyle/>
          <a:p>
            <a:r>
              <a:rPr lang="en-GB" sz="8800" dirty="0">
                <a:solidFill>
                  <a:srgbClr val="FF0000"/>
                </a:solidFill>
              </a:rPr>
              <a:t>ABB</a:t>
            </a:r>
          </a:p>
        </p:txBody>
      </p:sp>
      <p:sp>
        <p:nvSpPr>
          <p:cNvPr id="4" name="TextBox 3">
            <a:extLst>
              <a:ext uri="{FF2B5EF4-FFF2-40B4-BE49-F238E27FC236}">
                <a16:creationId xmlns:a16="http://schemas.microsoft.com/office/drawing/2014/main" id="{82AC9805-3E87-657E-5D87-02DB5C208CC8}"/>
              </a:ext>
            </a:extLst>
          </p:cNvPr>
          <p:cNvSpPr txBox="1"/>
          <p:nvPr/>
        </p:nvSpPr>
        <p:spPr>
          <a:xfrm>
            <a:off x="9015767" y="2890492"/>
            <a:ext cx="2433711" cy="1446550"/>
          </a:xfrm>
          <a:prstGeom prst="rect">
            <a:avLst/>
          </a:prstGeom>
          <a:noFill/>
        </p:spPr>
        <p:txBody>
          <a:bodyPr wrap="square" rtlCol="0">
            <a:spAutoFit/>
          </a:bodyPr>
          <a:lstStyle/>
          <a:p>
            <a:r>
              <a:rPr lang="en-GB" sz="8800" dirty="0">
                <a:solidFill>
                  <a:srgbClr val="FF0000"/>
                </a:solidFill>
              </a:rPr>
              <a:t>BBB</a:t>
            </a:r>
          </a:p>
        </p:txBody>
      </p:sp>
      <p:sp>
        <p:nvSpPr>
          <p:cNvPr id="5" name="TextBox 4">
            <a:extLst>
              <a:ext uri="{FF2B5EF4-FFF2-40B4-BE49-F238E27FC236}">
                <a16:creationId xmlns:a16="http://schemas.microsoft.com/office/drawing/2014/main" id="{27ED621F-7E3F-D210-949D-843639AEEFBE}"/>
              </a:ext>
            </a:extLst>
          </p:cNvPr>
          <p:cNvSpPr txBox="1"/>
          <p:nvPr/>
        </p:nvSpPr>
        <p:spPr>
          <a:xfrm>
            <a:off x="1291715" y="5075305"/>
            <a:ext cx="3221501" cy="1446550"/>
          </a:xfrm>
          <a:prstGeom prst="rect">
            <a:avLst/>
          </a:prstGeom>
          <a:noFill/>
        </p:spPr>
        <p:txBody>
          <a:bodyPr wrap="square" rtlCol="0">
            <a:spAutoFit/>
          </a:bodyPr>
          <a:lstStyle/>
          <a:p>
            <a:r>
              <a:rPr lang="en-GB" sz="8800" dirty="0">
                <a:solidFill>
                  <a:srgbClr val="FF0000"/>
                </a:solidFill>
              </a:rPr>
              <a:t>BCC</a:t>
            </a:r>
          </a:p>
        </p:txBody>
      </p:sp>
      <p:sp>
        <p:nvSpPr>
          <p:cNvPr id="6" name="TextBox 5">
            <a:extLst>
              <a:ext uri="{FF2B5EF4-FFF2-40B4-BE49-F238E27FC236}">
                <a16:creationId xmlns:a16="http://schemas.microsoft.com/office/drawing/2014/main" id="{FFC4A59D-5A1A-EA72-FCFA-C185B131A38E}"/>
              </a:ext>
            </a:extLst>
          </p:cNvPr>
          <p:cNvSpPr txBox="1"/>
          <p:nvPr/>
        </p:nvSpPr>
        <p:spPr>
          <a:xfrm>
            <a:off x="8888875" y="5075305"/>
            <a:ext cx="3502856" cy="1446550"/>
          </a:xfrm>
          <a:prstGeom prst="rect">
            <a:avLst/>
          </a:prstGeom>
          <a:noFill/>
        </p:spPr>
        <p:txBody>
          <a:bodyPr wrap="square" rtlCol="0">
            <a:spAutoFit/>
          </a:bodyPr>
          <a:lstStyle/>
          <a:p>
            <a:r>
              <a:rPr lang="en-GB" sz="8800" dirty="0">
                <a:solidFill>
                  <a:srgbClr val="FF0000"/>
                </a:solidFill>
              </a:rPr>
              <a:t>BBC</a:t>
            </a:r>
          </a:p>
        </p:txBody>
      </p:sp>
      <p:sp>
        <p:nvSpPr>
          <p:cNvPr id="10" name="Rectangle 9">
            <a:extLst>
              <a:ext uri="{FF2B5EF4-FFF2-40B4-BE49-F238E27FC236}">
                <a16:creationId xmlns:a16="http://schemas.microsoft.com/office/drawing/2014/main" id="{E2F5AB3E-DB39-91B0-F3FA-7058F4294771}"/>
              </a:ext>
            </a:extLst>
          </p:cNvPr>
          <p:cNvSpPr/>
          <p:nvPr/>
        </p:nvSpPr>
        <p:spPr>
          <a:xfrm>
            <a:off x="301063" y="99150"/>
            <a:ext cx="11589872" cy="132343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70178C6-9448-29BF-5936-C5ED860D73C8}"/>
              </a:ext>
            </a:extLst>
          </p:cNvPr>
          <p:cNvSpPr txBox="1"/>
          <p:nvPr/>
        </p:nvSpPr>
        <p:spPr>
          <a:xfrm>
            <a:off x="615380" y="163192"/>
            <a:ext cx="11165803" cy="1015663"/>
          </a:xfrm>
          <a:prstGeom prst="rect">
            <a:avLst/>
          </a:prstGeom>
          <a:noFill/>
        </p:spPr>
        <p:txBody>
          <a:bodyPr wrap="square" rtlCol="0">
            <a:spAutoFit/>
          </a:bodyPr>
          <a:lstStyle/>
          <a:p>
            <a:pPr algn="ctr"/>
            <a:r>
              <a:rPr lang="en-GB" sz="2000" dirty="0" err="1">
                <a:solidFill>
                  <a:schemeClr val="bg1"/>
                </a:solidFill>
              </a:rPr>
              <a:t>Universites</a:t>
            </a:r>
            <a:r>
              <a:rPr lang="en-GB" sz="2000" dirty="0">
                <a:solidFill>
                  <a:schemeClr val="bg1"/>
                </a:solidFill>
              </a:rPr>
              <a:t> will offer you places based upon your predicted grades - understand what those grades are and choose a range of courses that allow you some aspirational courses (Just above your predicted grades) some solid courses ( on your predicted grades) and some safe courses ( below your predicted grades)</a:t>
            </a:r>
          </a:p>
        </p:txBody>
      </p:sp>
      <p:sp>
        <p:nvSpPr>
          <p:cNvPr id="12" name="Arrow: Pentagon 11">
            <a:extLst>
              <a:ext uri="{FF2B5EF4-FFF2-40B4-BE49-F238E27FC236}">
                <a16:creationId xmlns:a16="http://schemas.microsoft.com/office/drawing/2014/main" id="{55103D69-D58B-53A3-848E-C23382316611}"/>
              </a:ext>
            </a:extLst>
          </p:cNvPr>
          <p:cNvSpPr/>
          <p:nvPr/>
        </p:nvSpPr>
        <p:spPr>
          <a:xfrm rot="2115881">
            <a:off x="3226184" y="4002985"/>
            <a:ext cx="2610678" cy="1209043"/>
          </a:xfrm>
          <a:prstGeom prst="homePlat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7ACCFE2-8598-7EDD-9AA5-46670685A05E}"/>
              </a:ext>
            </a:extLst>
          </p:cNvPr>
          <p:cNvSpPr txBox="1"/>
          <p:nvPr/>
        </p:nvSpPr>
        <p:spPr>
          <a:xfrm rot="2135425">
            <a:off x="3427525" y="3977027"/>
            <a:ext cx="1863571" cy="1015663"/>
          </a:xfrm>
          <a:prstGeom prst="rect">
            <a:avLst/>
          </a:prstGeom>
          <a:noFill/>
        </p:spPr>
        <p:txBody>
          <a:bodyPr wrap="square" rtlCol="0">
            <a:spAutoFit/>
          </a:bodyPr>
          <a:lstStyle/>
          <a:p>
            <a:r>
              <a:rPr lang="en-GB" sz="1200" dirty="0">
                <a:solidFill>
                  <a:schemeClr val="bg1"/>
                </a:solidFill>
              </a:rPr>
              <a:t>Make sure you double check all information on </a:t>
            </a:r>
            <a:r>
              <a:rPr lang="en-GB" sz="1200" dirty="0" err="1">
                <a:solidFill>
                  <a:schemeClr val="bg1"/>
                </a:solidFill>
              </a:rPr>
              <a:t>offical</a:t>
            </a:r>
            <a:r>
              <a:rPr lang="en-GB" sz="1200" dirty="0">
                <a:solidFill>
                  <a:schemeClr val="bg1"/>
                </a:solidFill>
              </a:rPr>
              <a:t> </a:t>
            </a:r>
            <a:r>
              <a:rPr lang="en-GB" sz="1200" dirty="0" err="1">
                <a:solidFill>
                  <a:schemeClr val="bg1"/>
                </a:solidFill>
              </a:rPr>
              <a:t>uni</a:t>
            </a:r>
            <a:r>
              <a:rPr lang="en-GB" sz="1200" dirty="0">
                <a:solidFill>
                  <a:schemeClr val="bg1"/>
                </a:solidFill>
              </a:rPr>
              <a:t> websites as well as some websites can have incorrect information</a:t>
            </a:r>
          </a:p>
        </p:txBody>
      </p:sp>
    </p:spTree>
    <p:extLst>
      <p:ext uri="{BB962C8B-B14F-4D97-AF65-F5344CB8AC3E}">
        <p14:creationId xmlns:p14="http://schemas.microsoft.com/office/powerpoint/2010/main" val="28105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80C575-39D6-2518-1504-1B2CCDE9321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3A1647-2D2F-E732-5100-C2300C827653}"/>
              </a:ext>
            </a:extLst>
          </p:cNvPr>
          <p:cNvSpPr/>
          <p:nvPr/>
        </p:nvSpPr>
        <p:spPr>
          <a:xfrm>
            <a:off x="400833" y="4797468"/>
            <a:ext cx="11546847" cy="1578280"/>
          </a:xfrm>
          <a:prstGeom prst="rect">
            <a:avLst/>
          </a:prstGeom>
          <a:solidFill>
            <a:srgbClr val="F808CA"/>
          </a:solidFill>
          <a:ln>
            <a:solidFill>
              <a:srgbClr val="F808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9F3B62F-0275-B945-E450-8716D6EA5FEF}"/>
              </a:ext>
            </a:extLst>
          </p:cNvPr>
          <p:cNvSpPr/>
          <p:nvPr/>
        </p:nvSpPr>
        <p:spPr>
          <a:xfrm>
            <a:off x="400833" y="3657600"/>
            <a:ext cx="11546847" cy="977030"/>
          </a:xfrm>
          <a:prstGeom prst="rect">
            <a:avLst/>
          </a:prstGeom>
          <a:solidFill>
            <a:srgbClr val="05E4FB"/>
          </a:solidFill>
          <a:ln>
            <a:solidFill>
              <a:srgbClr val="61CB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7EEB3A1-418B-74B2-3031-4A098928A91E}"/>
              </a:ext>
            </a:extLst>
          </p:cNvPr>
          <p:cNvSpPr/>
          <p:nvPr/>
        </p:nvSpPr>
        <p:spPr>
          <a:xfrm>
            <a:off x="400833" y="2580362"/>
            <a:ext cx="11546847" cy="977030"/>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EC58EDF-F79D-BB5D-B64C-794CC40D1F18}"/>
              </a:ext>
            </a:extLst>
          </p:cNvPr>
          <p:cNvSpPr/>
          <p:nvPr/>
        </p:nvSpPr>
        <p:spPr>
          <a:xfrm>
            <a:off x="400833" y="1102290"/>
            <a:ext cx="11546847" cy="1352811"/>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33B2278-77A3-2FA9-E91B-B15AA9395335}"/>
              </a:ext>
            </a:extLst>
          </p:cNvPr>
          <p:cNvSpPr/>
          <p:nvPr/>
        </p:nvSpPr>
        <p:spPr>
          <a:xfrm>
            <a:off x="400833" y="251270"/>
            <a:ext cx="11546847" cy="718869"/>
          </a:xfrm>
          <a:prstGeom prst="rect">
            <a:avLst/>
          </a:prstGeom>
          <a:solidFill>
            <a:srgbClr val="61CBF4"/>
          </a:solidFill>
          <a:ln>
            <a:solidFill>
              <a:srgbClr val="61CB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00833" y="251270"/>
            <a:ext cx="11546847" cy="8196988"/>
          </a:xfrm>
          <a:prstGeom prst="rect">
            <a:avLst/>
          </a:prstGeom>
          <a:noFill/>
        </p:spPr>
        <p:txBody>
          <a:bodyPr wrap="square" rtlCol="0">
            <a:spAutoFit/>
          </a:bodyPr>
          <a:lstStyle/>
          <a:p>
            <a:pPr algn="ctr"/>
            <a:r>
              <a:rPr lang="en-US" sz="2800" b="1" dirty="0"/>
              <a:t>COSTS = £28.95 FOR 5 COURSE CHOICES AT UP TO 5 UNIVERSITIES</a:t>
            </a:r>
          </a:p>
          <a:p>
            <a:pPr algn="ctr"/>
            <a:endParaRPr lang="en-US" sz="3600" dirty="0"/>
          </a:p>
          <a:p>
            <a:pPr algn="ctr"/>
            <a:r>
              <a:rPr lang="en-US" sz="2800" b="1" dirty="0"/>
              <a:t>DOCTORS &amp; VETS GET 4 MEDICAL COURSES + 1 ADDITIONAL COURSE</a:t>
            </a:r>
          </a:p>
          <a:p>
            <a:pPr algn="ctr"/>
            <a:endParaRPr lang="en-US" sz="3733" dirty="0"/>
          </a:p>
          <a:p>
            <a:pPr algn="ctr"/>
            <a:endParaRPr lang="en-US" sz="3733" dirty="0"/>
          </a:p>
          <a:p>
            <a:pPr algn="ctr"/>
            <a:r>
              <a:rPr lang="en-US" sz="2400" b="1" dirty="0"/>
              <a:t>STUDENTS THEN CHOSE 1 FIRM OFFER AND 1 INSURANCE OFFER FROM THE 5</a:t>
            </a:r>
          </a:p>
          <a:p>
            <a:pPr algn="ctr"/>
            <a:endParaRPr lang="en-US" sz="3733" dirty="0"/>
          </a:p>
          <a:p>
            <a:pPr algn="ctr"/>
            <a:r>
              <a:rPr lang="en-US" sz="1867" b="1" dirty="0"/>
              <a:t> </a:t>
            </a:r>
          </a:p>
          <a:p>
            <a:pPr algn="ctr"/>
            <a:r>
              <a:rPr lang="en-US" sz="2400" b="1" dirty="0"/>
              <a:t>NO OFFERS? UCAS EXTRA</a:t>
            </a:r>
            <a:r>
              <a:rPr lang="en-US" sz="2400" dirty="0"/>
              <a:t> ALLOWS YOU TO APPLY FOR NEW COURSES 1 AT A TIME</a:t>
            </a:r>
          </a:p>
          <a:p>
            <a:endParaRPr lang="en-US" sz="2400" b="1" dirty="0"/>
          </a:p>
          <a:p>
            <a:endParaRPr lang="en-US" sz="2400" b="1" dirty="0"/>
          </a:p>
          <a:p>
            <a:pPr algn="ctr"/>
            <a:r>
              <a:rPr lang="en-US" sz="2400" b="1" dirty="0"/>
              <a:t>FAILED TO MEET CONDITIONS OF OFFER AFTER RESULTS DAY? </a:t>
            </a:r>
          </a:p>
          <a:p>
            <a:pPr algn="ctr"/>
            <a:r>
              <a:rPr lang="en-US" sz="2400" dirty="0"/>
              <a:t>UCAS CLEARING ALLOWS YOU TO APPLY FOR NEW COURSES 1 AT A TIME</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3733" dirty="0">
              <a:solidFill>
                <a:schemeClr val="bg1"/>
              </a:solidFill>
            </a:endParaRPr>
          </a:p>
          <a:p>
            <a:endParaRPr lang="en-US" sz="1867" dirty="0">
              <a:solidFill>
                <a:schemeClr val="bg1"/>
              </a:solidFill>
            </a:endParaRPr>
          </a:p>
          <a:p>
            <a:endParaRPr lang="en-US" sz="2400" dirty="0"/>
          </a:p>
        </p:txBody>
      </p:sp>
      <p:sp>
        <p:nvSpPr>
          <p:cNvPr id="10" name="TextBox 9"/>
          <p:cNvSpPr txBox="1"/>
          <p:nvPr/>
        </p:nvSpPr>
        <p:spPr>
          <a:xfrm>
            <a:off x="8168611" y="5213532"/>
            <a:ext cx="8586158" cy="748988"/>
          </a:xfrm>
          <a:prstGeom prst="rect">
            <a:avLst/>
          </a:prstGeom>
          <a:noFill/>
        </p:spPr>
        <p:txBody>
          <a:bodyPr wrap="square" rtlCol="0">
            <a:spAutoFit/>
          </a:bodyPr>
          <a:lstStyle/>
          <a:p>
            <a:endParaRPr lang="en-US" sz="1867" dirty="0">
              <a:solidFill>
                <a:schemeClr val="bg1"/>
              </a:solidFill>
            </a:endParaRPr>
          </a:p>
          <a:p>
            <a:endParaRPr lang="en-US" sz="2400" dirty="0"/>
          </a:p>
        </p:txBody>
      </p:sp>
    </p:spTree>
    <p:extLst>
      <p:ext uri="{BB962C8B-B14F-4D97-AF65-F5344CB8AC3E}">
        <p14:creationId xmlns:p14="http://schemas.microsoft.com/office/powerpoint/2010/main" val="2348947433"/>
      </p:ext>
    </p:extLst>
  </p:cSld>
  <p:clrMapOvr>
    <a:masterClrMapping/>
  </p:clrMapOvr>
  <mc:AlternateContent xmlns:mc="http://schemas.openxmlformats.org/markup-compatibility/2006" xmlns:p14="http://schemas.microsoft.com/office/powerpoint/2010/main">
    <mc:Choice Requires="p14">
      <p:transition spd="slow" p14:dur="2000" advTm="98369"/>
    </mc:Choice>
    <mc:Fallback xmlns="">
      <p:transition spd="slow" advTm="9836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0ED6AE-8288-A573-75F6-9D9E90A25525}"/>
              </a:ext>
            </a:extLst>
          </p:cNvPr>
          <p:cNvSpPr/>
          <p:nvPr/>
        </p:nvSpPr>
        <p:spPr>
          <a:xfrm>
            <a:off x="10877"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Chevron 3">
            <a:extLst>
              <a:ext uri="{FF2B5EF4-FFF2-40B4-BE49-F238E27FC236}">
                <a16:creationId xmlns:a16="http://schemas.microsoft.com/office/drawing/2014/main" id="{F9803C78-62C7-B8C8-9DF5-6009D5D6B0F9}"/>
              </a:ext>
            </a:extLst>
          </p:cNvPr>
          <p:cNvSpPr/>
          <p:nvPr/>
        </p:nvSpPr>
        <p:spPr>
          <a:xfrm>
            <a:off x="7179914" y="2114884"/>
            <a:ext cx="4865916" cy="3603170"/>
          </a:xfrm>
          <a:prstGeom prst="chevron">
            <a:avLst>
              <a:gd name="adj" fmla="val 28832"/>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urved Down 10">
            <a:extLst>
              <a:ext uri="{FF2B5EF4-FFF2-40B4-BE49-F238E27FC236}">
                <a16:creationId xmlns:a16="http://schemas.microsoft.com/office/drawing/2014/main" id="{19B0394E-45AF-6D67-33EC-7CA8DF2C5F15}"/>
              </a:ext>
            </a:extLst>
          </p:cNvPr>
          <p:cNvSpPr/>
          <p:nvPr/>
        </p:nvSpPr>
        <p:spPr>
          <a:xfrm>
            <a:off x="6450748" y="1647548"/>
            <a:ext cx="1621972" cy="707572"/>
          </a:xfrm>
          <a:prstGeom prst="curved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Arrow: Chevron 2">
            <a:extLst>
              <a:ext uri="{FF2B5EF4-FFF2-40B4-BE49-F238E27FC236}">
                <a16:creationId xmlns:a16="http://schemas.microsoft.com/office/drawing/2014/main" id="{0724B14C-ABBC-AF01-5C0A-1AB2900088CE}"/>
              </a:ext>
            </a:extLst>
          </p:cNvPr>
          <p:cNvSpPr/>
          <p:nvPr/>
        </p:nvSpPr>
        <p:spPr>
          <a:xfrm>
            <a:off x="3973281" y="2127217"/>
            <a:ext cx="4065815" cy="3603171"/>
          </a:xfrm>
          <a:prstGeom prst="chevron">
            <a:avLst>
              <a:gd name="adj" fmla="val 28832"/>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urved Down 9">
            <a:extLst>
              <a:ext uri="{FF2B5EF4-FFF2-40B4-BE49-F238E27FC236}">
                <a16:creationId xmlns:a16="http://schemas.microsoft.com/office/drawing/2014/main" id="{B0F17060-C86D-9473-78AD-64C9B03DB04E}"/>
              </a:ext>
            </a:extLst>
          </p:cNvPr>
          <p:cNvSpPr/>
          <p:nvPr/>
        </p:nvSpPr>
        <p:spPr>
          <a:xfrm>
            <a:off x="3202330" y="1611446"/>
            <a:ext cx="1621972" cy="707572"/>
          </a:xfrm>
          <a:prstGeom prst="curved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Arrow: Chevron 1">
            <a:extLst>
              <a:ext uri="{FF2B5EF4-FFF2-40B4-BE49-F238E27FC236}">
                <a16:creationId xmlns:a16="http://schemas.microsoft.com/office/drawing/2014/main" id="{715D7370-6919-F3BA-6EB3-358AB1D6AD5B}"/>
              </a:ext>
            </a:extLst>
          </p:cNvPr>
          <p:cNvSpPr/>
          <p:nvPr/>
        </p:nvSpPr>
        <p:spPr>
          <a:xfrm>
            <a:off x="418310" y="2098554"/>
            <a:ext cx="4405992" cy="3603173"/>
          </a:xfrm>
          <a:prstGeom prst="chevron">
            <a:avLst>
              <a:gd name="adj" fmla="val 28832"/>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278C7A4F-DC45-ED59-307C-8F06E1866A26}"/>
              </a:ext>
            </a:extLst>
          </p:cNvPr>
          <p:cNvSpPr txBox="1"/>
          <p:nvPr/>
        </p:nvSpPr>
        <p:spPr>
          <a:xfrm>
            <a:off x="-10879" y="83401"/>
            <a:ext cx="12213756" cy="1354217"/>
          </a:xfrm>
          <a:prstGeom prst="rect">
            <a:avLst/>
          </a:prstGeom>
          <a:noFill/>
        </p:spPr>
        <p:txBody>
          <a:bodyPr wrap="square" rtlCol="0">
            <a:spAutoFit/>
          </a:bodyPr>
          <a:lstStyle/>
          <a:p>
            <a:pPr algn="ctr"/>
            <a:r>
              <a:rPr lang="en-GB" sz="3400" b="1" dirty="0">
                <a:solidFill>
                  <a:schemeClr val="bg1"/>
                </a:solidFill>
              </a:rPr>
              <a:t>STEPS INVOLVED IN PROCESSING A STUDENTS UCAS FORM</a:t>
            </a:r>
          </a:p>
          <a:p>
            <a:pPr algn="ctr"/>
            <a:r>
              <a:rPr lang="en-GB" sz="2400" b="1" dirty="0">
                <a:solidFill>
                  <a:schemeClr val="bg1"/>
                </a:solidFill>
              </a:rPr>
              <a:t>(TAKES ABOUT TWO WEEKS IF HANDED IN TO DEADLINE AND CORRECTLY FILLED OUT)</a:t>
            </a:r>
          </a:p>
          <a:p>
            <a:pPr algn="ctr"/>
            <a:r>
              <a:rPr lang="en-US" sz="2400" dirty="0">
                <a:solidFill>
                  <a:schemeClr val="bg1"/>
                </a:solidFill>
              </a:rPr>
              <a:t>Working to college deadlines ensures forms are processed before deadlines at UCAS</a:t>
            </a:r>
            <a:endParaRPr lang="en-GB" sz="2400" b="1" dirty="0">
              <a:solidFill>
                <a:schemeClr val="bg1"/>
              </a:solidFill>
            </a:endParaRPr>
          </a:p>
        </p:txBody>
      </p:sp>
      <p:sp>
        <p:nvSpPr>
          <p:cNvPr id="7" name="TextBox 6">
            <a:extLst>
              <a:ext uri="{FF2B5EF4-FFF2-40B4-BE49-F238E27FC236}">
                <a16:creationId xmlns:a16="http://schemas.microsoft.com/office/drawing/2014/main" id="{BD72992D-4D1E-EBD6-22E0-261C766BE90C}"/>
              </a:ext>
            </a:extLst>
          </p:cNvPr>
          <p:cNvSpPr txBox="1"/>
          <p:nvPr/>
        </p:nvSpPr>
        <p:spPr>
          <a:xfrm>
            <a:off x="8341163" y="2411343"/>
            <a:ext cx="3004457" cy="2923877"/>
          </a:xfrm>
          <a:prstGeom prst="rect">
            <a:avLst/>
          </a:prstGeom>
          <a:noFill/>
        </p:spPr>
        <p:txBody>
          <a:bodyPr wrap="square" rtlCol="0">
            <a:spAutoFit/>
          </a:bodyPr>
          <a:lstStyle/>
          <a:p>
            <a:r>
              <a:rPr lang="en-GB" sz="2400" b="1" dirty="0">
                <a:solidFill>
                  <a:schemeClr val="bg1"/>
                </a:solidFill>
              </a:rPr>
              <a:t>UCAS ADMIN TEAM</a:t>
            </a:r>
          </a:p>
          <a:p>
            <a:r>
              <a:rPr lang="en-GB" sz="2000" b="1" dirty="0"/>
              <a:t>CHECKS FORM </a:t>
            </a:r>
          </a:p>
          <a:p>
            <a:r>
              <a:rPr lang="en-GB" sz="2000" b="1" dirty="0"/>
              <a:t>ADDS REFERENCE AND PREDICTED GRADES</a:t>
            </a:r>
          </a:p>
          <a:p>
            <a:r>
              <a:rPr lang="en-GB" sz="2000" b="1" dirty="0"/>
              <a:t>SENDS FORM TO UCAS OR TO DIRECTOR IF IT NEEDS ADDITIONAL</a:t>
            </a:r>
          </a:p>
          <a:p>
            <a:r>
              <a:rPr lang="en-GB" sz="2000" b="1" dirty="0"/>
              <a:t>WORK BEFORE SENDING</a:t>
            </a:r>
          </a:p>
        </p:txBody>
      </p:sp>
      <p:sp>
        <p:nvSpPr>
          <p:cNvPr id="6" name="TextBox 5">
            <a:extLst>
              <a:ext uri="{FF2B5EF4-FFF2-40B4-BE49-F238E27FC236}">
                <a16:creationId xmlns:a16="http://schemas.microsoft.com/office/drawing/2014/main" id="{6E7EF9C4-AD38-7002-B22E-50986EE866BE}"/>
              </a:ext>
            </a:extLst>
          </p:cNvPr>
          <p:cNvSpPr txBox="1"/>
          <p:nvPr/>
        </p:nvSpPr>
        <p:spPr>
          <a:xfrm>
            <a:off x="5176157" y="2470671"/>
            <a:ext cx="1839685" cy="2677656"/>
          </a:xfrm>
          <a:prstGeom prst="rect">
            <a:avLst/>
          </a:prstGeom>
          <a:noFill/>
        </p:spPr>
        <p:txBody>
          <a:bodyPr wrap="square" rtlCol="0">
            <a:spAutoFit/>
          </a:bodyPr>
          <a:lstStyle/>
          <a:p>
            <a:r>
              <a:rPr lang="en-GB" sz="2800" b="1" dirty="0">
                <a:solidFill>
                  <a:srgbClr val="FF0000"/>
                </a:solidFill>
              </a:rPr>
              <a:t>TUTOR</a:t>
            </a:r>
          </a:p>
          <a:p>
            <a:r>
              <a:rPr lang="en-GB" sz="2000" b="1" dirty="0"/>
              <a:t>CHECKS PERSONAL STATEMENT AND UCAS FORM APPROVES FORM</a:t>
            </a:r>
          </a:p>
        </p:txBody>
      </p:sp>
      <p:sp>
        <p:nvSpPr>
          <p:cNvPr id="5" name="TextBox 4">
            <a:extLst>
              <a:ext uri="{FF2B5EF4-FFF2-40B4-BE49-F238E27FC236}">
                <a16:creationId xmlns:a16="http://schemas.microsoft.com/office/drawing/2014/main" id="{751627BE-E358-5F87-B03A-3DA1B61A42BA}"/>
              </a:ext>
            </a:extLst>
          </p:cNvPr>
          <p:cNvSpPr txBox="1"/>
          <p:nvPr/>
        </p:nvSpPr>
        <p:spPr>
          <a:xfrm>
            <a:off x="1550570" y="2193672"/>
            <a:ext cx="2715985" cy="3231654"/>
          </a:xfrm>
          <a:prstGeom prst="rect">
            <a:avLst/>
          </a:prstGeom>
          <a:noFill/>
        </p:spPr>
        <p:txBody>
          <a:bodyPr wrap="square" rtlCol="0">
            <a:spAutoFit/>
          </a:bodyPr>
          <a:lstStyle/>
          <a:p>
            <a:r>
              <a:rPr lang="en-GB" sz="2400" b="1" dirty="0">
                <a:solidFill>
                  <a:schemeClr val="bg1"/>
                </a:solidFill>
              </a:rPr>
              <a:t>STUDENT</a:t>
            </a:r>
          </a:p>
          <a:p>
            <a:r>
              <a:rPr lang="en-GB" sz="2000" b="1" dirty="0"/>
              <a:t>ATTENDS TUTOR</a:t>
            </a:r>
          </a:p>
          <a:p>
            <a:r>
              <a:rPr lang="en-GB" sz="2000" b="1" dirty="0"/>
              <a:t>READS EMAILS</a:t>
            </a:r>
          </a:p>
          <a:p>
            <a:r>
              <a:rPr lang="en-GB" sz="2000" b="1" dirty="0"/>
              <a:t>FOLLOWS STEPS IN PROGRESSION GUIDES PROSTUDY &amp;</a:t>
            </a:r>
          </a:p>
          <a:p>
            <a:r>
              <a:rPr lang="en-GB" sz="2000" b="1" dirty="0"/>
              <a:t>WORKSHOPS</a:t>
            </a:r>
          </a:p>
          <a:p>
            <a:r>
              <a:rPr lang="en-GB" sz="2000" b="1" dirty="0"/>
              <a:t>WRITES PERSONAL STATEMENT</a:t>
            </a:r>
          </a:p>
          <a:p>
            <a:r>
              <a:rPr lang="en-GB" sz="2000" b="1" dirty="0"/>
              <a:t>FILLS IN FORM</a:t>
            </a:r>
          </a:p>
        </p:txBody>
      </p:sp>
      <p:sp>
        <p:nvSpPr>
          <p:cNvPr id="18" name="Arrow: Left 17">
            <a:extLst>
              <a:ext uri="{FF2B5EF4-FFF2-40B4-BE49-F238E27FC236}">
                <a16:creationId xmlns:a16="http://schemas.microsoft.com/office/drawing/2014/main" id="{E67E7A29-6293-1C63-913F-1087ACB330FE}"/>
              </a:ext>
            </a:extLst>
          </p:cNvPr>
          <p:cNvSpPr/>
          <p:nvPr/>
        </p:nvSpPr>
        <p:spPr>
          <a:xfrm>
            <a:off x="2427514" y="5823595"/>
            <a:ext cx="6662057" cy="640883"/>
          </a:xfrm>
          <a:prstGeom prst="lef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3619F1-ED7A-EFA8-3E44-A100852AF8D3}"/>
              </a:ext>
            </a:extLst>
          </p:cNvPr>
          <p:cNvSpPr/>
          <p:nvPr/>
        </p:nvSpPr>
        <p:spPr>
          <a:xfrm>
            <a:off x="8775811" y="5601364"/>
            <a:ext cx="313760" cy="58402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905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69C050-45A9-7553-959F-A659A56B110A}"/>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E8D86D4-9D06-45C7-ABAC-984043475504}"/>
              </a:ext>
            </a:extLst>
          </p:cNvPr>
          <p:cNvPicPr>
            <a:picLocks noChangeAspect="1"/>
          </p:cNvPicPr>
          <p:nvPr/>
        </p:nvPicPr>
        <p:blipFill rotWithShape="1">
          <a:blip r:embed="rId3"/>
          <a:srcRect l="17286" t="6503" r="16312" b="10082"/>
          <a:stretch/>
        </p:blipFill>
        <p:spPr>
          <a:xfrm>
            <a:off x="3750526" y="440473"/>
            <a:ext cx="8095786" cy="5720576"/>
          </a:xfrm>
          <a:prstGeom prst="rect">
            <a:avLst/>
          </a:prstGeom>
        </p:spPr>
      </p:pic>
      <p:sp>
        <p:nvSpPr>
          <p:cNvPr id="2" name="Arrow: Right 1">
            <a:extLst>
              <a:ext uri="{FF2B5EF4-FFF2-40B4-BE49-F238E27FC236}">
                <a16:creationId xmlns:a16="http://schemas.microsoft.com/office/drawing/2014/main" id="{3C307A43-6A40-4699-8119-D0B7AB047497}"/>
              </a:ext>
            </a:extLst>
          </p:cNvPr>
          <p:cNvSpPr/>
          <p:nvPr/>
        </p:nvSpPr>
        <p:spPr>
          <a:xfrm>
            <a:off x="226742" y="276447"/>
            <a:ext cx="8080918" cy="59347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3F73942-573F-4039-A4A2-8DC70B984CA6}"/>
              </a:ext>
            </a:extLst>
          </p:cNvPr>
          <p:cNvSpPr txBox="1"/>
          <p:nvPr/>
        </p:nvSpPr>
        <p:spPr>
          <a:xfrm>
            <a:off x="452014" y="2185639"/>
            <a:ext cx="7259444" cy="1938992"/>
          </a:xfrm>
          <a:prstGeom prst="rect">
            <a:avLst/>
          </a:prstGeom>
          <a:noFill/>
        </p:spPr>
        <p:txBody>
          <a:bodyPr wrap="square" rtlCol="0">
            <a:spAutoFit/>
          </a:bodyPr>
          <a:lstStyle/>
          <a:p>
            <a:r>
              <a:rPr lang="en-GB" sz="2000" b="1" dirty="0">
                <a:solidFill>
                  <a:schemeClr val="bg1"/>
                </a:solidFill>
              </a:rPr>
              <a:t>The hub presents all your options as ‘tiles’ or ‘cards’</a:t>
            </a:r>
          </a:p>
          <a:p>
            <a:endParaRPr lang="en-GB" sz="2000" b="1" dirty="0">
              <a:solidFill>
                <a:schemeClr val="bg1"/>
              </a:solidFill>
            </a:endParaRPr>
          </a:p>
          <a:p>
            <a:r>
              <a:rPr lang="en-GB" sz="2000" b="1" dirty="0">
                <a:solidFill>
                  <a:schemeClr val="bg1"/>
                </a:solidFill>
              </a:rPr>
              <a:t>The application process is now open for applicants wanting to attend university in September 2027 </a:t>
            </a:r>
          </a:p>
          <a:p>
            <a:endParaRPr lang="en-GB" sz="2000" b="1" dirty="0">
              <a:solidFill>
                <a:schemeClr val="bg1"/>
              </a:solidFill>
            </a:endParaRPr>
          </a:p>
          <a:p>
            <a:r>
              <a:rPr lang="en-GB" sz="2000" b="1" dirty="0">
                <a:solidFill>
                  <a:schemeClr val="bg1"/>
                </a:solidFill>
              </a:rPr>
              <a:t>Click on the tile labelled YOUR APPLICATIONS</a:t>
            </a:r>
          </a:p>
        </p:txBody>
      </p:sp>
    </p:spTree>
    <p:extLst>
      <p:ext uri="{BB962C8B-B14F-4D97-AF65-F5344CB8AC3E}">
        <p14:creationId xmlns:p14="http://schemas.microsoft.com/office/powerpoint/2010/main" val="2255876871"/>
      </p:ext>
    </p:extLst>
  </p:cSld>
  <p:clrMapOvr>
    <a:masterClrMapping/>
  </p:clrMapOvr>
  <mc:AlternateContent xmlns:mc="http://schemas.openxmlformats.org/markup-compatibility/2006" xmlns:p14="http://schemas.microsoft.com/office/powerpoint/2010/main">
    <mc:Choice Requires="p14">
      <p:transition spd="slow" p14:dur="2000" advTm="20297"/>
    </mc:Choice>
    <mc:Fallback xmlns="">
      <p:transition spd="slow" advTm="2029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651973-8253-D921-1967-59FDA56B05DE}"/>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croll: Horizontal 3">
            <a:extLst>
              <a:ext uri="{FF2B5EF4-FFF2-40B4-BE49-F238E27FC236}">
                <a16:creationId xmlns:a16="http://schemas.microsoft.com/office/drawing/2014/main" id="{DD9C359F-8815-E9AD-4B7C-3AD3892E8E09}"/>
              </a:ext>
            </a:extLst>
          </p:cNvPr>
          <p:cNvSpPr/>
          <p:nvPr/>
        </p:nvSpPr>
        <p:spPr>
          <a:xfrm>
            <a:off x="1082748" y="601545"/>
            <a:ext cx="10026502" cy="5380074"/>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23B4917-F53A-90EE-9C5D-B6F8D92E4787}"/>
              </a:ext>
            </a:extLst>
          </p:cNvPr>
          <p:cNvSpPr txBox="1"/>
          <p:nvPr/>
        </p:nvSpPr>
        <p:spPr>
          <a:xfrm>
            <a:off x="1699437" y="1998921"/>
            <a:ext cx="8793125" cy="2585323"/>
          </a:xfrm>
          <a:prstGeom prst="rect">
            <a:avLst/>
          </a:prstGeom>
          <a:noFill/>
        </p:spPr>
        <p:txBody>
          <a:bodyPr wrap="square" rtlCol="0">
            <a:spAutoFit/>
          </a:bodyPr>
          <a:lstStyle/>
          <a:p>
            <a:pPr algn="ctr"/>
            <a:r>
              <a:rPr lang="en-GB" sz="5400" b="1" dirty="0">
                <a:solidFill>
                  <a:schemeClr val="bg1"/>
                </a:solidFill>
              </a:rPr>
              <a:t>OTHER HELPFUL SITES WHEN MAKING YOUR CHOICES</a:t>
            </a:r>
          </a:p>
        </p:txBody>
      </p:sp>
    </p:spTree>
    <p:extLst>
      <p:ext uri="{BB962C8B-B14F-4D97-AF65-F5344CB8AC3E}">
        <p14:creationId xmlns:p14="http://schemas.microsoft.com/office/powerpoint/2010/main" val="3833473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CEC8DF-3065-5E36-A949-2F1F0D82C06A}"/>
              </a:ext>
            </a:extLst>
          </p:cNvPr>
          <p:cNvSpPr/>
          <p:nvPr/>
        </p:nvSpPr>
        <p:spPr>
          <a:xfrm>
            <a:off x="0" y="0"/>
            <a:ext cx="12192000" cy="695369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27940" y="264025"/>
            <a:ext cx="5828715" cy="23195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27939" y="361161"/>
            <a:ext cx="5828715" cy="830997"/>
          </a:xfrm>
          <a:prstGeom prst="rect">
            <a:avLst/>
          </a:prstGeom>
          <a:noFill/>
        </p:spPr>
        <p:txBody>
          <a:bodyPr wrap="square" rtlCol="0">
            <a:spAutoFit/>
          </a:bodyPr>
          <a:lstStyle/>
          <a:p>
            <a:r>
              <a:rPr lang="en-US" sz="2400" dirty="0">
                <a:solidFill>
                  <a:schemeClr val="bg1"/>
                </a:solidFill>
                <a:hlinkClick r:id="rId2">
                  <a:extLst>
                    <a:ext uri="{A12FA001-AC4F-418D-AE19-62706E023703}">
                      <ahyp:hlinkClr xmlns:ahyp="http://schemas.microsoft.com/office/drawing/2018/hyperlinkcolor" val="tx"/>
                    </a:ext>
                  </a:extLst>
                </a:hlinkClick>
              </a:rPr>
              <a:t>https://discoveruni.gov.uk/</a:t>
            </a:r>
            <a:endParaRPr lang="en-US" sz="2400" dirty="0">
              <a:solidFill>
                <a:schemeClr val="bg1"/>
              </a:solidFill>
            </a:endParaRPr>
          </a:p>
          <a:p>
            <a:endParaRPr lang="en-US" sz="2400" dirty="0"/>
          </a:p>
        </p:txBody>
      </p:sp>
      <p:pic>
        <p:nvPicPr>
          <p:cNvPr id="3" name="Picture 2" descr="Screen shot 2020-03-31 at 12.57.41.png"/>
          <p:cNvPicPr>
            <a:picLocks noChangeAspect="1"/>
          </p:cNvPicPr>
          <p:nvPr/>
        </p:nvPicPr>
        <p:blipFill rotWithShape="1">
          <a:blip r:embed="rId3">
            <a:extLst>
              <a:ext uri="{28A0092B-C50C-407E-A947-70E740481C1C}">
                <a14:useLocalDpi xmlns:a14="http://schemas.microsoft.com/office/drawing/2010/main" val="0"/>
              </a:ext>
            </a:extLst>
          </a:blip>
          <a:srcRect b="21341"/>
          <a:stretch/>
        </p:blipFill>
        <p:spPr>
          <a:xfrm>
            <a:off x="270887" y="2961956"/>
            <a:ext cx="5825113" cy="2886983"/>
          </a:xfrm>
          <a:prstGeom prst="rect">
            <a:avLst/>
          </a:prstGeom>
        </p:spPr>
      </p:pic>
      <p:pic>
        <p:nvPicPr>
          <p:cNvPr id="4" name="Picture 3" descr="Screen shot 2020-03-31 at 13.00.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730" y="0"/>
            <a:ext cx="2818247" cy="6858000"/>
          </a:xfrm>
          <a:prstGeom prst="rect">
            <a:avLst/>
          </a:prstGeom>
        </p:spPr>
      </p:pic>
      <p:pic>
        <p:nvPicPr>
          <p:cNvPr id="5" name="Picture 4" descr="Screen shot 2020-03-31 at 13.01.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1810" y="0"/>
            <a:ext cx="3010191" cy="6858000"/>
          </a:xfrm>
          <a:prstGeom prst="rect">
            <a:avLst/>
          </a:prstGeom>
        </p:spPr>
      </p:pic>
      <p:pic>
        <p:nvPicPr>
          <p:cNvPr id="6" name="Picture 5" descr="Screen shot 2020-03-31 at 13.03.20.png"/>
          <p:cNvPicPr>
            <a:picLocks noChangeAspect="1"/>
          </p:cNvPicPr>
          <p:nvPr/>
        </p:nvPicPr>
        <p:blipFill>
          <a:blip r:embed="rId6">
            <a:extLst>
              <a:ext uri="{28A0092B-C50C-407E-A947-70E740481C1C}">
                <a14:useLocalDpi xmlns:a14="http://schemas.microsoft.com/office/drawing/2010/main" val="0"/>
              </a:ext>
            </a:extLst>
          </a:blip>
          <a:srcRect l="5045" r="5902"/>
          <a:stretch/>
        </p:blipFill>
        <p:spPr>
          <a:xfrm>
            <a:off x="270886" y="2961956"/>
            <a:ext cx="3296093" cy="1682404"/>
          </a:xfrm>
          <a:prstGeom prst="rect">
            <a:avLst/>
          </a:prstGeom>
        </p:spPr>
      </p:pic>
      <p:sp>
        <p:nvSpPr>
          <p:cNvPr id="7" name="TextBox 6"/>
          <p:cNvSpPr txBox="1"/>
          <p:nvPr/>
        </p:nvSpPr>
        <p:spPr>
          <a:xfrm>
            <a:off x="323634" y="727738"/>
            <a:ext cx="5470524" cy="1815882"/>
          </a:xfrm>
          <a:prstGeom prst="rect">
            <a:avLst/>
          </a:prstGeom>
          <a:noFill/>
        </p:spPr>
        <p:txBody>
          <a:bodyPr wrap="square" rtlCol="0">
            <a:spAutoFit/>
          </a:bodyPr>
          <a:lstStyle/>
          <a:p>
            <a:pPr algn="ctr"/>
            <a:r>
              <a:rPr lang="en-US" sz="2800" b="1" dirty="0">
                <a:solidFill>
                  <a:schemeClr val="bg1"/>
                </a:solidFill>
              </a:rPr>
              <a:t>RANK EVERTHING ABOUT THE UNIVERSITY USING STUDENT SURVEYS AND OFFICAL STATS – MAKE SHORT LISTS</a:t>
            </a:r>
          </a:p>
        </p:txBody>
      </p:sp>
    </p:spTree>
    <p:extLst>
      <p:ext uri="{BB962C8B-B14F-4D97-AF65-F5344CB8AC3E}">
        <p14:creationId xmlns:p14="http://schemas.microsoft.com/office/powerpoint/2010/main" val="521732885"/>
      </p:ext>
    </p:extLst>
  </p:cSld>
  <p:clrMapOvr>
    <a:masterClrMapping/>
  </p:clrMapOvr>
  <mc:AlternateContent xmlns:mc="http://schemas.openxmlformats.org/markup-compatibility/2006" xmlns:p14="http://schemas.microsoft.com/office/powerpoint/2010/main">
    <mc:Choice Requires="p14">
      <p:transition spd="slow" p14:dur="2000" advTm="49375"/>
    </mc:Choice>
    <mc:Fallback xmlns="">
      <p:transition spd="slow" advTm="493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CBA381-D14E-7E34-9B53-F3182F08CF5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57B3BBE-17B5-F331-E4BA-FBD83B7D2563}"/>
              </a:ext>
            </a:extLst>
          </p:cNvPr>
          <p:cNvSpPr/>
          <p:nvPr/>
        </p:nvSpPr>
        <p:spPr>
          <a:xfrm>
            <a:off x="2692790" y="551717"/>
            <a:ext cx="1957168" cy="5429250"/>
          </a:xfrm>
          <a:prstGeom prst="rect">
            <a:avLst/>
          </a:prstGeom>
          <a:solidFill>
            <a:srgbClr val="F9D7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523E47A-053C-1536-4DA5-68F9DF9F35AB}"/>
              </a:ext>
            </a:extLst>
          </p:cNvPr>
          <p:cNvSpPr/>
          <p:nvPr/>
        </p:nvSpPr>
        <p:spPr>
          <a:xfrm>
            <a:off x="4947724" y="551717"/>
            <a:ext cx="1957168" cy="5429250"/>
          </a:xfrm>
          <a:prstGeom prst="rect">
            <a:avLst/>
          </a:prstGeom>
          <a:solidFill>
            <a:srgbClr val="F9D7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1E027A3-38F2-423E-C1E0-290A1D6CF27F}"/>
              </a:ext>
            </a:extLst>
          </p:cNvPr>
          <p:cNvSpPr/>
          <p:nvPr/>
        </p:nvSpPr>
        <p:spPr>
          <a:xfrm>
            <a:off x="7311975" y="551717"/>
            <a:ext cx="1957168" cy="5429250"/>
          </a:xfrm>
          <a:prstGeom prst="rect">
            <a:avLst/>
          </a:prstGeom>
          <a:solidFill>
            <a:srgbClr val="F9D7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B7CE25C-725D-B571-8F74-5ACA09C26EF3}"/>
              </a:ext>
            </a:extLst>
          </p:cNvPr>
          <p:cNvSpPr/>
          <p:nvPr/>
        </p:nvSpPr>
        <p:spPr>
          <a:xfrm>
            <a:off x="9630800" y="571500"/>
            <a:ext cx="1866900" cy="5429250"/>
          </a:xfrm>
          <a:prstGeom prst="rect">
            <a:avLst/>
          </a:prstGeom>
          <a:solidFill>
            <a:srgbClr val="F9D7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0A1461A-8390-D311-57B8-B94ECABFF49D}"/>
              </a:ext>
            </a:extLst>
          </p:cNvPr>
          <p:cNvSpPr/>
          <p:nvPr/>
        </p:nvSpPr>
        <p:spPr>
          <a:xfrm>
            <a:off x="462475" y="571500"/>
            <a:ext cx="1957168" cy="5429250"/>
          </a:xfrm>
          <a:prstGeom prst="rect">
            <a:avLst/>
          </a:prstGeom>
          <a:solidFill>
            <a:srgbClr val="F9D7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BBAB531-2397-91EF-B974-C6D5EB8EA707}"/>
              </a:ext>
            </a:extLst>
          </p:cNvPr>
          <p:cNvSpPr txBox="1"/>
          <p:nvPr/>
        </p:nvSpPr>
        <p:spPr>
          <a:xfrm>
            <a:off x="834390" y="672584"/>
            <a:ext cx="1560634" cy="369332"/>
          </a:xfrm>
          <a:prstGeom prst="rect">
            <a:avLst/>
          </a:prstGeom>
          <a:noFill/>
        </p:spPr>
        <p:txBody>
          <a:bodyPr wrap="square" rtlCol="0">
            <a:spAutoFit/>
          </a:bodyPr>
          <a:lstStyle/>
          <a:p>
            <a:r>
              <a:rPr lang="en-GB" baseline="30000" dirty="0"/>
              <a:t>8TH</a:t>
            </a:r>
            <a:r>
              <a:rPr lang="en-GB" dirty="0"/>
              <a:t> JUNE</a:t>
            </a:r>
          </a:p>
        </p:txBody>
      </p:sp>
      <p:sp>
        <p:nvSpPr>
          <p:cNvPr id="8" name="TextBox 7">
            <a:extLst>
              <a:ext uri="{FF2B5EF4-FFF2-40B4-BE49-F238E27FC236}">
                <a16:creationId xmlns:a16="http://schemas.microsoft.com/office/drawing/2014/main" id="{F1ABDC02-3C56-DAC1-A864-641690D86A08}"/>
              </a:ext>
            </a:extLst>
          </p:cNvPr>
          <p:cNvSpPr txBox="1"/>
          <p:nvPr/>
        </p:nvSpPr>
        <p:spPr>
          <a:xfrm>
            <a:off x="2979126" y="672584"/>
            <a:ext cx="1606941" cy="369332"/>
          </a:xfrm>
          <a:prstGeom prst="rect">
            <a:avLst/>
          </a:prstGeom>
          <a:noFill/>
        </p:spPr>
        <p:txBody>
          <a:bodyPr wrap="square" rtlCol="0">
            <a:spAutoFit/>
          </a:bodyPr>
          <a:lstStyle/>
          <a:p>
            <a:r>
              <a:rPr lang="en-GB" dirty="0"/>
              <a:t>15</a:t>
            </a:r>
            <a:r>
              <a:rPr lang="en-GB" baseline="30000" dirty="0"/>
              <a:t>TH</a:t>
            </a:r>
            <a:r>
              <a:rPr lang="en-GB" dirty="0"/>
              <a:t> JUNE</a:t>
            </a:r>
          </a:p>
        </p:txBody>
      </p:sp>
      <p:sp>
        <p:nvSpPr>
          <p:cNvPr id="9" name="TextBox 8">
            <a:extLst>
              <a:ext uri="{FF2B5EF4-FFF2-40B4-BE49-F238E27FC236}">
                <a16:creationId xmlns:a16="http://schemas.microsoft.com/office/drawing/2014/main" id="{3C475E86-2A2D-ABFF-B342-2B9BB575BBF1}"/>
              </a:ext>
            </a:extLst>
          </p:cNvPr>
          <p:cNvSpPr txBox="1"/>
          <p:nvPr/>
        </p:nvSpPr>
        <p:spPr>
          <a:xfrm>
            <a:off x="5207390" y="672584"/>
            <a:ext cx="1611044" cy="369332"/>
          </a:xfrm>
          <a:prstGeom prst="rect">
            <a:avLst/>
          </a:prstGeom>
          <a:noFill/>
        </p:spPr>
        <p:txBody>
          <a:bodyPr wrap="square" rtlCol="0">
            <a:spAutoFit/>
          </a:bodyPr>
          <a:lstStyle/>
          <a:p>
            <a:r>
              <a:rPr lang="en-GB" dirty="0"/>
              <a:t>22</a:t>
            </a:r>
            <a:r>
              <a:rPr lang="en-GB" baseline="30000" dirty="0"/>
              <a:t>nd</a:t>
            </a:r>
            <a:r>
              <a:rPr lang="en-GB" dirty="0"/>
              <a:t> JUNE</a:t>
            </a:r>
          </a:p>
        </p:txBody>
      </p:sp>
      <p:sp>
        <p:nvSpPr>
          <p:cNvPr id="10" name="TextBox 9">
            <a:extLst>
              <a:ext uri="{FF2B5EF4-FFF2-40B4-BE49-F238E27FC236}">
                <a16:creationId xmlns:a16="http://schemas.microsoft.com/office/drawing/2014/main" id="{D6A24021-BF90-3C93-00C4-EF06DF3D68B1}"/>
              </a:ext>
            </a:extLst>
          </p:cNvPr>
          <p:cNvSpPr txBox="1"/>
          <p:nvPr/>
        </p:nvSpPr>
        <p:spPr>
          <a:xfrm>
            <a:off x="7679496" y="672584"/>
            <a:ext cx="1533378" cy="369332"/>
          </a:xfrm>
          <a:prstGeom prst="rect">
            <a:avLst/>
          </a:prstGeom>
          <a:noFill/>
        </p:spPr>
        <p:txBody>
          <a:bodyPr wrap="square" rtlCol="0">
            <a:spAutoFit/>
          </a:bodyPr>
          <a:lstStyle/>
          <a:p>
            <a:r>
              <a:rPr lang="en-GB" baseline="30000" dirty="0"/>
              <a:t>29TH</a:t>
            </a:r>
            <a:r>
              <a:rPr lang="en-GB" dirty="0"/>
              <a:t> JUNE</a:t>
            </a:r>
          </a:p>
        </p:txBody>
      </p:sp>
      <p:sp>
        <p:nvSpPr>
          <p:cNvPr id="11" name="TextBox 10">
            <a:extLst>
              <a:ext uri="{FF2B5EF4-FFF2-40B4-BE49-F238E27FC236}">
                <a16:creationId xmlns:a16="http://schemas.microsoft.com/office/drawing/2014/main" id="{8F014256-9B96-EE91-0404-F9A7CAEB180B}"/>
              </a:ext>
            </a:extLst>
          </p:cNvPr>
          <p:cNvSpPr txBox="1"/>
          <p:nvPr/>
        </p:nvSpPr>
        <p:spPr>
          <a:xfrm>
            <a:off x="10074812" y="672584"/>
            <a:ext cx="1439887" cy="369332"/>
          </a:xfrm>
          <a:prstGeom prst="rect">
            <a:avLst/>
          </a:prstGeom>
          <a:noFill/>
        </p:spPr>
        <p:txBody>
          <a:bodyPr wrap="square" rtlCol="0">
            <a:spAutoFit/>
          </a:bodyPr>
          <a:lstStyle/>
          <a:p>
            <a:r>
              <a:rPr lang="en-GB" baseline="30000" dirty="0"/>
              <a:t>6TH</a:t>
            </a:r>
            <a:r>
              <a:rPr lang="en-GB" dirty="0"/>
              <a:t> JULY</a:t>
            </a:r>
          </a:p>
        </p:txBody>
      </p:sp>
      <p:graphicFrame>
        <p:nvGraphicFramePr>
          <p:cNvPr id="14" name="Table 13">
            <a:extLst>
              <a:ext uri="{FF2B5EF4-FFF2-40B4-BE49-F238E27FC236}">
                <a16:creationId xmlns:a16="http://schemas.microsoft.com/office/drawing/2014/main" id="{6C567677-3412-E023-15BB-D5D574B2A890}"/>
              </a:ext>
            </a:extLst>
          </p:cNvPr>
          <p:cNvGraphicFramePr>
            <a:graphicFrameLocks noGrp="1"/>
          </p:cNvGraphicFramePr>
          <p:nvPr/>
        </p:nvGraphicFramePr>
        <p:xfrm>
          <a:off x="2922857" y="1262645"/>
          <a:ext cx="1560634" cy="1854200"/>
        </p:xfrm>
        <a:graphic>
          <a:graphicData uri="http://schemas.openxmlformats.org/drawingml/2006/table">
            <a:tbl>
              <a:tblPr firstRow="1" bandRow="1">
                <a:tableStyleId>{5C22544A-7EE6-4342-B048-85BDC9FD1C3A}</a:tableStyleId>
              </a:tblPr>
              <a:tblGrid>
                <a:gridCol w="1560634">
                  <a:extLst>
                    <a:ext uri="{9D8B030D-6E8A-4147-A177-3AD203B41FA5}">
                      <a16:colId xmlns:a16="http://schemas.microsoft.com/office/drawing/2014/main" val="197343508"/>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3834198069"/>
                  </a:ext>
                </a:extLst>
              </a:tr>
              <a:tr h="370840">
                <a:tc>
                  <a:txBody>
                    <a:bodyPr/>
                    <a:lstStyle/>
                    <a:p>
                      <a:r>
                        <a:rPr lang="en-GB" sz="1200" dirty="0">
                          <a:solidFill>
                            <a:schemeClr val="bg1"/>
                          </a:solidFill>
                        </a:rPr>
                        <a:t>PROGRESSION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898330391"/>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237841410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79717603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3679874960"/>
                  </a:ext>
                </a:extLst>
              </a:tr>
            </a:tbl>
          </a:graphicData>
        </a:graphic>
      </p:graphicFrame>
      <p:graphicFrame>
        <p:nvGraphicFramePr>
          <p:cNvPr id="15" name="Table 14">
            <a:extLst>
              <a:ext uri="{FF2B5EF4-FFF2-40B4-BE49-F238E27FC236}">
                <a16:creationId xmlns:a16="http://schemas.microsoft.com/office/drawing/2014/main" id="{2E7EC18D-77BD-6DED-5A3C-2AAC3471911F}"/>
              </a:ext>
            </a:extLst>
          </p:cNvPr>
          <p:cNvGraphicFramePr>
            <a:graphicFrameLocks noGrp="1"/>
          </p:cNvGraphicFramePr>
          <p:nvPr/>
        </p:nvGraphicFramePr>
        <p:xfrm>
          <a:off x="660742" y="1262645"/>
          <a:ext cx="1560634" cy="1854200"/>
        </p:xfrm>
        <a:graphic>
          <a:graphicData uri="http://schemas.openxmlformats.org/drawingml/2006/table">
            <a:tbl>
              <a:tblPr firstRow="1" bandRow="1">
                <a:tableStyleId>{5C22544A-7EE6-4342-B048-85BDC9FD1C3A}</a:tableStyleId>
              </a:tblPr>
              <a:tblGrid>
                <a:gridCol w="1560634">
                  <a:extLst>
                    <a:ext uri="{9D8B030D-6E8A-4147-A177-3AD203B41FA5}">
                      <a16:colId xmlns:a16="http://schemas.microsoft.com/office/drawing/2014/main" val="197343508"/>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34198069"/>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898330391"/>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7841410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79717603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679874960"/>
                  </a:ext>
                </a:extLst>
              </a:tr>
            </a:tbl>
          </a:graphicData>
        </a:graphic>
      </p:graphicFrame>
      <p:graphicFrame>
        <p:nvGraphicFramePr>
          <p:cNvPr id="16" name="Table 15">
            <a:extLst>
              <a:ext uri="{FF2B5EF4-FFF2-40B4-BE49-F238E27FC236}">
                <a16:creationId xmlns:a16="http://schemas.microsoft.com/office/drawing/2014/main" id="{C0DA8310-8A9D-DD35-B6A6-D85AB47E5F48}"/>
              </a:ext>
            </a:extLst>
          </p:cNvPr>
          <p:cNvGraphicFramePr>
            <a:graphicFrameLocks noGrp="1"/>
          </p:cNvGraphicFramePr>
          <p:nvPr/>
        </p:nvGraphicFramePr>
        <p:xfrm>
          <a:off x="7510242" y="1262645"/>
          <a:ext cx="1560634" cy="1854200"/>
        </p:xfrm>
        <a:graphic>
          <a:graphicData uri="http://schemas.openxmlformats.org/drawingml/2006/table">
            <a:tbl>
              <a:tblPr firstRow="1" bandRow="1">
                <a:tableStyleId>{5C22544A-7EE6-4342-B048-85BDC9FD1C3A}</a:tableStyleId>
              </a:tblPr>
              <a:tblGrid>
                <a:gridCol w="1560634">
                  <a:extLst>
                    <a:ext uri="{9D8B030D-6E8A-4147-A177-3AD203B41FA5}">
                      <a16:colId xmlns:a16="http://schemas.microsoft.com/office/drawing/2014/main" val="197343508"/>
                    </a:ext>
                  </a:extLst>
                </a:gridCol>
              </a:tblGrid>
              <a:tr h="370840">
                <a:tc>
                  <a:txBody>
                    <a:bodyPr/>
                    <a:lstStyle/>
                    <a:p>
                      <a:pPr algn="ctr"/>
                      <a:r>
                        <a:rPr lang="en-GB" sz="1400" b="0" dirty="0"/>
                        <a:t>WELCOME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34198069"/>
                  </a:ext>
                </a:extLst>
              </a:tr>
              <a:tr h="370840">
                <a:tc>
                  <a:txBody>
                    <a:bodyPr/>
                    <a:lstStyle/>
                    <a:p>
                      <a:pPr algn="ctr"/>
                      <a:r>
                        <a:rPr lang="en-GB" sz="1400" dirty="0">
                          <a:solidFill>
                            <a:schemeClr val="bg1"/>
                          </a:solidFill>
                        </a:rPr>
                        <a:t>WELCOME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898330391"/>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237841410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79717603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3679874960"/>
                  </a:ext>
                </a:extLst>
              </a:tr>
            </a:tbl>
          </a:graphicData>
        </a:graphic>
      </p:graphicFrame>
      <p:graphicFrame>
        <p:nvGraphicFramePr>
          <p:cNvPr id="17" name="Table 16">
            <a:extLst>
              <a:ext uri="{FF2B5EF4-FFF2-40B4-BE49-F238E27FC236}">
                <a16:creationId xmlns:a16="http://schemas.microsoft.com/office/drawing/2014/main" id="{1C2C1641-E647-DC09-C905-18FC7EA30D6B}"/>
              </a:ext>
            </a:extLst>
          </p:cNvPr>
          <p:cNvGraphicFramePr>
            <a:graphicFrameLocks noGrp="1"/>
          </p:cNvGraphicFramePr>
          <p:nvPr/>
        </p:nvGraphicFramePr>
        <p:xfrm>
          <a:off x="9783933" y="1262645"/>
          <a:ext cx="1560634" cy="1854200"/>
        </p:xfrm>
        <a:graphic>
          <a:graphicData uri="http://schemas.openxmlformats.org/drawingml/2006/table">
            <a:tbl>
              <a:tblPr firstRow="1" bandRow="1">
                <a:tableStyleId>{5C22544A-7EE6-4342-B048-85BDC9FD1C3A}</a:tableStyleId>
              </a:tblPr>
              <a:tblGrid>
                <a:gridCol w="1560634">
                  <a:extLst>
                    <a:ext uri="{9D8B030D-6E8A-4147-A177-3AD203B41FA5}">
                      <a16:colId xmlns:a16="http://schemas.microsoft.com/office/drawing/2014/main" val="197343508"/>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3834198069"/>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2898330391"/>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2378414108"/>
                  </a:ext>
                </a:extLst>
              </a:tr>
              <a:tr h="370840">
                <a:tc>
                  <a:txBody>
                    <a:bodyPr/>
                    <a:lstStyle/>
                    <a:p>
                      <a:pPr algn="ctr"/>
                      <a:r>
                        <a:rPr lang="en-GB" sz="1400" dirty="0">
                          <a:solidFill>
                            <a:schemeClr val="bg1"/>
                          </a:solidFill>
                        </a:rPr>
                        <a:t>END OF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797176038"/>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3679874960"/>
                  </a:ext>
                </a:extLst>
              </a:tr>
            </a:tbl>
          </a:graphicData>
        </a:graphic>
      </p:graphicFrame>
      <p:graphicFrame>
        <p:nvGraphicFramePr>
          <p:cNvPr id="18" name="Table 17">
            <a:extLst>
              <a:ext uri="{FF2B5EF4-FFF2-40B4-BE49-F238E27FC236}">
                <a16:creationId xmlns:a16="http://schemas.microsoft.com/office/drawing/2014/main" id="{4323D9DD-382F-2E7B-2278-D006E6DC04C8}"/>
              </a:ext>
            </a:extLst>
          </p:cNvPr>
          <p:cNvGraphicFramePr>
            <a:graphicFrameLocks noGrp="1"/>
          </p:cNvGraphicFramePr>
          <p:nvPr/>
        </p:nvGraphicFramePr>
        <p:xfrm>
          <a:off x="5117122" y="1262645"/>
          <a:ext cx="1560634" cy="1854200"/>
        </p:xfrm>
        <a:graphic>
          <a:graphicData uri="http://schemas.openxmlformats.org/drawingml/2006/table">
            <a:tbl>
              <a:tblPr firstRow="1" bandRow="1">
                <a:tableStyleId>{5C22544A-7EE6-4342-B048-85BDC9FD1C3A}</a:tableStyleId>
              </a:tblPr>
              <a:tblGrid>
                <a:gridCol w="1560634">
                  <a:extLst>
                    <a:ext uri="{9D8B030D-6E8A-4147-A177-3AD203B41FA5}">
                      <a16:colId xmlns:a16="http://schemas.microsoft.com/office/drawing/2014/main" val="197343508"/>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3834198069"/>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2898330391"/>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783"/>
                    </a:solidFill>
                  </a:tcPr>
                </a:tc>
                <a:extLst>
                  <a:ext uri="{0D108BD9-81ED-4DB2-BD59-A6C34878D82A}">
                    <a16:rowId xmlns:a16="http://schemas.microsoft.com/office/drawing/2014/main" val="2378414108"/>
                  </a:ext>
                </a:extLst>
              </a:tr>
              <a:tr h="370840">
                <a:tc>
                  <a:txBody>
                    <a:bodyPr/>
                    <a:lstStyle/>
                    <a:p>
                      <a:pPr algn="ctr"/>
                      <a:r>
                        <a:rPr lang="en-GB" sz="1600" dirty="0">
                          <a:solidFill>
                            <a:schemeClr val="bg1"/>
                          </a:solidFill>
                        </a:rPr>
                        <a:t>FESTIVAL 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797176038"/>
                  </a:ext>
                </a:extLst>
              </a:tr>
              <a:tr h="370840">
                <a:tc>
                  <a:txBody>
                    <a:bodyPr/>
                    <a:lstStyle/>
                    <a:p>
                      <a:pPr algn="ctr"/>
                      <a:r>
                        <a:rPr lang="en-GB" sz="1400" dirty="0">
                          <a:solidFill>
                            <a:schemeClr val="bg1"/>
                          </a:solidFill>
                        </a:rPr>
                        <a:t>FESTIVAL SCI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679874960"/>
                  </a:ext>
                </a:extLst>
              </a:tr>
            </a:tbl>
          </a:graphicData>
        </a:graphic>
      </p:graphicFrame>
    </p:spTree>
    <p:extLst>
      <p:ext uri="{BB962C8B-B14F-4D97-AF65-F5344CB8AC3E}">
        <p14:creationId xmlns:p14="http://schemas.microsoft.com/office/powerpoint/2010/main" val="3200181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02642C-B897-97ED-A8C4-6B70F08A904A}"/>
              </a:ext>
            </a:extLst>
          </p:cNvPr>
          <p:cNvSpPr/>
          <p:nvPr/>
        </p:nvSpPr>
        <p:spPr>
          <a:xfrm>
            <a:off x="0" y="0"/>
            <a:ext cx="12192000" cy="68524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98090" y="6274514"/>
            <a:ext cx="9527289" cy="584775"/>
          </a:xfrm>
          <a:prstGeom prst="rect">
            <a:avLst/>
          </a:prstGeom>
          <a:noFill/>
        </p:spPr>
        <p:txBody>
          <a:bodyPr wrap="square" rtlCol="0">
            <a:spAutoFit/>
          </a:bodyPr>
          <a:lstStyle/>
          <a:p>
            <a:r>
              <a:rPr lang="en-US" sz="1600" dirty="0">
                <a:hlinkClick r:id="rId2"/>
              </a:rPr>
              <a:t>https://www.theuniguide.co.uk/</a:t>
            </a:r>
            <a:endParaRPr lang="en-US" sz="1600" dirty="0"/>
          </a:p>
          <a:p>
            <a:endParaRPr lang="en-US" sz="1600" dirty="0"/>
          </a:p>
        </p:txBody>
      </p:sp>
      <p:pic>
        <p:nvPicPr>
          <p:cNvPr id="13" name="Picture 12">
            <a:extLst>
              <a:ext uri="{FF2B5EF4-FFF2-40B4-BE49-F238E27FC236}">
                <a16:creationId xmlns:a16="http://schemas.microsoft.com/office/drawing/2014/main" id="{15E5F6F5-04A8-D911-E856-1AB2D8CDD487}"/>
              </a:ext>
            </a:extLst>
          </p:cNvPr>
          <p:cNvPicPr>
            <a:picLocks noChangeAspect="1"/>
          </p:cNvPicPr>
          <p:nvPr/>
        </p:nvPicPr>
        <p:blipFill>
          <a:blip r:embed="rId3"/>
          <a:srcRect l="18624"/>
          <a:stretch/>
        </p:blipFill>
        <p:spPr>
          <a:xfrm>
            <a:off x="394535" y="655790"/>
            <a:ext cx="8647028" cy="4753999"/>
          </a:xfrm>
          <a:prstGeom prst="rect">
            <a:avLst/>
          </a:prstGeom>
        </p:spPr>
      </p:pic>
      <p:pic>
        <p:nvPicPr>
          <p:cNvPr id="8" name="Picture 7" descr="Screen shot 2020-03-31 at 14.07.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989" y="3909608"/>
            <a:ext cx="4452943" cy="2130856"/>
          </a:xfrm>
          <a:prstGeom prst="rect">
            <a:avLst/>
          </a:prstGeom>
        </p:spPr>
      </p:pic>
      <p:sp>
        <p:nvSpPr>
          <p:cNvPr id="9" name="Down Arrow Callout 8"/>
          <p:cNvSpPr/>
          <p:nvPr/>
        </p:nvSpPr>
        <p:spPr>
          <a:xfrm>
            <a:off x="9112116" y="664577"/>
            <a:ext cx="2735263" cy="3010981"/>
          </a:xfrm>
          <a:prstGeom prst="downArrow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p:nvSpPr>
        <p:spPr>
          <a:xfrm>
            <a:off x="9236940" y="817536"/>
            <a:ext cx="2485615" cy="1528945"/>
          </a:xfrm>
          <a:prstGeom prst="rect">
            <a:avLst/>
          </a:prstGeom>
          <a:noFill/>
        </p:spPr>
        <p:txBody>
          <a:bodyPr wrap="square" rtlCol="0">
            <a:spAutoFit/>
          </a:bodyPr>
          <a:lstStyle/>
          <a:p>
            <a:pPr algn="dist"/>
            <a:r>
              <a:rPr lang="en-US" sz="1867" dirty="0">
                <a:solidFill>
                  <a:schemeClr val="bg1"/>
                </a:solidFill>
              </a:rPr>
              <a:t>The site links to the university websites but gives you </a:t>
            </a:r>
          </a:p>
          <a:p>
            <a:pPr algn="dist"/>
            <a:r>
              <a:rPr lang="en-US" sz="1867" dirty="0">
                <a:solidFill>
                  <a:schemeClr val="bg1"/>
                </a:solidFill>
              </a:rPr>
              <a:t>‘at a glance’ entry requirements</a:t>
            </a:r>
          </a:p>
        </p:txBody>
      </p:sp>
    </p:spTree>
    <p:extLst>
      <p:ext uri="{BB962C8B-B14F-4D97-AF65-F5344CB8AC3E}">
        <p14:creationId xmlns:p14="http://schemas.microsoft.com/office/powerpoint/2010/main" val="2247561942"/>
      </p:ext>
    </p:extLst>
  </p:cSld>
  <p:clrMapOvr>
    <a:masterClrMapping/>
  </p:clrMapOvr>
  <mc:AlternateContent xmlns:mc="http://schemas.openxmlformats.org/markup-compatibility/2006" xmlns:p14="http://schemas.microsoft.com/office/powerpoint/2010/main">
    <mc:Choice Requires="p14">
      <p:transition spd="slow" p14:dur="2000" advTm="45196"/>
    </mc:Choice>
    <mc:Fallback xmlns="">
      <p:transition spd="slow" advTm="4519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39927A6-AC02-215C-6FF6-93EDB46303D8}"/>
              </a:ext>
            </a:extLst>
          </p:cNvPr>
          <p:cNvSpPr/>
          <p:nvPr/>
        </p:nvSpPr>
        <p:spPr>
          <a:xfrm>
            <a:off x="0" y="0"/>
            <a:ext cx="12192000" cy="68524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76750" y="180905"/>
            <a:ext cx="11320701" cy="57898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descr="Screen shot 2017-04-21 at 08.28.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411" y="935203"/>
            <a:ext cx="5798369" cy="4386384"/>
          </a:xfrm>
          <a:prstGeom prst="rect">
            <a:avLst/>
          </a:prstGeom>
        </p:spPr>
      </p:pic>
      <p:pic>
        <p:nvPicPr>
          <p:cNvPr id="4" name="Picture 3" descr="Screen shot 2017-04-21 at 08.26.15.png"/>
          <p:cNvPicPr>
            <a:picLocks noChangeAspect="1"/>
          </p:cNvPicPr>
          <p:nvPr/>
        </p:nvPicPr>
        <p:blipFill rotWithShape="1">
          <a:blip r:embed="rId3">
            <a:extLst>
              <a:ext uri="{28A0092B-C50C-407E-A947-70E740481C1C}">
                <a14:useLocalDpi xmlns:a14="http://schemas.microsoft.com/office/drawing/2010/main" val="0"/>
              </a:ext>
            </a:extLst>
          </a:blip>
          <a:srcRect l="18704" t="10148" r="25791"/>
          <a:stretch/>
        </p:blipFill>
        <p:spPr>
          <a:xfrm>
            <a:off x="2723579" y="1111842"/>
            <a:ext cx="3304973" cy="4293985"/>
          </a:xfrm>
          <a:prstGeom prst="rect">
            <a:avLst/>
          </a:prstGeom>
        </p:spPr>
      </p:pic>
      <p:sp>
        <p:nvSpPr>
          <p:cNvPr id="5" name="TextBox 4"/>
          <p:cNvSpPr txBox="1"/>
          <p:nvPr/>
        </p:nvSpPr>
        <p:spPr>
          <a:xfrm>
            <a:off x="-258508" y="243837"/>
            <a:ext cx="12105167" cy="1446358"/>
          </a:xfrm>
          <a:prstGeom prst="rect">
            <a:avLst/>
          </a:prstGeom>
          <a:noFill/>
        </p:spPr>
        <p:txBody>
          <a:bodyPr wrap="square" rtlCol="0">
            <a:spAutoFit/>
          </a:bodyPr>
          <a:lstStyle/>
          <a:p>
            <a:pPr algn="ctr"/>
            <a:r>
              <a:rPr lang="en-US" sz="2400" dirty="0">
                <a:solidFill>
                  <a:schemeClr val="bg1"/>
                </a:solidFill>
              </a:rPr>
              <a:t>WORRIED ABOUT ACCOMODATION? THEN TRY THESE SITES </a:t>
            </a:r>
          </a:p>
          <a:p>
            <a:pPr algn="ctr"/>
            <a:endParaRPr lang="en-US" sz="1333" dirty="0">
              <a:solidFill>
                <a:srgbClr val="17375E"/>
              </a:solidFill>
            </a:endParaRPr>
          </a:p>
          <a:p>
            <a:pPr algn="ctr"/>
            <a:endParaRPr lang="en-US" sz="1333" dirty="0">
              <a:solidFill>
                <a:srgbClr val="17375E"/>
              </a:solidFill>
            </a:endParaRPr>
          </a:p>
          <a:p>
            <a:pPr algn="ctr"/>
            <a:r>
              <a:rPr lang="en-US" sz="1333" dirty="0">
                <a:solidFill>
                  <a:srgbClr val="17375E"/>
                </a:solidFill>
              </a:rPr>
              <a:t>  </a:t>
            </a:r>
          </a:p>
          <a:p>
            <a:pPr algn="ctr"/>
            <a:endParaRPr lang="en-US" sz="2400" dirty="0">
              <a:solidFill>
                <a:srgbClr val="17375E"/>
              </a:solidFill>
            </a:endParaRPr>
          </a:p>
        </p:txBody>
      </p:sp>
      <p:sp>
        <p:nvSpPr>
          <p:cNvPr id="13" name="Arrow: Pentagon 12">
            <a:extLst>
              <a:ext uri="{FF2B5EF4-FFF2-40B4-BE49-F238E27FC236}">
                <a16:creationId xmlns:a16="http://schemas.microsoft.com/office/drawing/2014/main" id="{EBA189D3-7BC1-BECD-4BA6-AA8BEED483E4}"/>
              </a:ext>
            </a:extLst>
          </p:cNvPr>
          <p:cNvSpPr/>
          <p:nvPr/>
        </p:nvSpPr>
        <p:spPr>
          <a:xfrm rot="16200000">
            <a:off x="5135747" y="-140165"/>
            <a:ext cx="2095329" cy="11413327"/>
          </a:xfrm>
          <a:prstGeom prst="homePlat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25764" y="5566498"/>
            <a:ext cx="11222671" cy="646331"/>
          </a:xfrm>
          <a:prstGeom prst="rect">
            <a:avLst/>
          </a:prstGeom>
          <a:noFill/>
        </p:spPr>
        <p:txBody>
          <a:bodyPr wrap="square" rtlCol="0">
            <a:spAutoFit/>
          </a:bodyPr>
          <a:lstStyle/>
          <a:p>
            <a:pPr algn="ctr"/>
            <a:r>
              <a:rPr lang="en-US" b="1" dirty="0">
                <a:solidFill>
                  <a:schemeClr val="bg1"/>
                </a:solidFill>
              </a:rPr>
              <a:t>Most Universities provide halls for the first year of study, links to housing departments on all </a:t>
            </a:r>
            <a:r>
              <a:rPr lang="en-US" b="1" dirty="0" err="1">
                <a:solidFill>
                  <a:schemeClr val="bg1"/>
                </a:solidFill>
              </a:rPr>
              <a:t>uni</a:t>
            </a:r>
            <a:r>
              <a:rPr lang="en-US" b="1" dirty="0">
                <a:solidFill>
                  <a:schemeClr val="bg1"/>
                </a:solidFill>
              </a:rPr>
              <a:t> sites. </a:t>
            </a:r>
          </a:p>
          <a:p>
            <a:pPr algn="ctr"/>
            <a:r>
              <a:rPr lang="en-US" b="1" dirty="0">
                <a:solidFill>
                  <a:schemeClr val="bg1"/>
                </a:solidFill>
              </a:rPr>
              <a:t>Independent agencies offer student accommodation.  These are some of the largest and most reputable.</a:t>
            </a:r>
          </a:p>
        </p:txBody>
      </p:sp>
      <p:pic>
        <p:nvPicPr>
          <p:cNvPr id="12" name="Picture 11">
            <a:extLst>
              <a:ext uri="{FF2B5EF4-FFF2-40B4-BE49-F238E27FC236}">
                <a16:creationId xmlns:a16="http://schemas.microsoft.com/office/drawing/2014/main" id="{22100AEC-78FC-94A6-3C74-EE0226EFBD2C}"/>
              </a:ext>
            </a:extLst>
          </p:cNvPr>
          <p:cNvPicPr>
            <a:picLocks noChangeAspect="1"/>
          </p:cNvPicPr>
          <p:nvPr/>
        </p:nvPicPr>
        <p:blipFill>
          <a:blip r:embed="rId4"/>
          <a:stretch>
            <a:fillRect/>
          </a:stretch>
        </p:blipFill>
        <p:spPr>
          <a:xfrm>
            <a:off x="279999" y="1204510"/>
            <a:ext cx="2371717" cy="3771333"/>
          </a:xfrm>
          <a:prstGeom prst="rect">
            <a:avLst/>
          </a:prstGeom>
        </p:spPr>
      </p:pic>
      <p:sp>
        <p:nvSpPr>
          <p:cNvPr id="15" name="Rectangle 14">
            <a:extLst>
              <a:ext uri="{FF2B5EF4-FFF2-40B4-BE49-F238E27FC236}">
                <a16:creationId xmlns:a16="http://schemas.microsoft.com/office/drawing/2014/main" id="{36A8CCC1-3FA0-5E48-F102-9A6B6E98FAC8}"/>
              </a:ext>
            </a:extLst>
          </p:cNvPr>
          <p:cNvSpPr/>
          <p:nvPr/>
        </p:nvSpPr>
        <p:spPr>
          <a:xfrm>
            <a:off x="3221665" y="3657600"/>
            <a:ext cx="6081823" cy="187473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Screen shot 2017-04-21 at 08.29.25.png"/>
          <p:cNvPicPr>
            <a:picLocks noChangeAspect="1"/>
          </p:cNvPicPr>
          <p:nvPr/>
        </p:nvPicPr>
        <p:blipFill rotWithShape="1">
          <a:blip r:embed="rId5">
            <a:extLst>
              <a:ext uri="{28A0092B-C50C-407E-A947-70E740481C1C}">
                <a14:useLocalDpi xmlns:a14="http://schemas.microsoft.com/office/drawing/2010/main" val="0"/>
              </a:ext>
            </a:extLst>
          </a:blip>
          <a:srcRect l="1034"/>
          <a:stretch/>
        </p:blipFill>
        <p:spPr>
          <a:xfrm>
            <a:off x="3328930" y="3767507"/>
            <a:ext cx="5838640" cy="1638320"/>
          </a:xfrm>
          <a:prstGeom prst="rect">
            <a:avLst/>
          </a:prstGeom>
        </p:spPr>
      </p:pic>
    </p:spTree>
    <p:extLst>
      <p:ext uri="{BB962C8B-B14F-4D97-AF65-F5344CB8AC3E}">
        <p14:creationId xmlns:p14="http://schemas.microsoft.com/office/powerpoint/2010/main" val="1772300786"/>
      </p:ext>
    </p:extLst>
  </p:cSld>
  <p:clrMapOvr>
    <a:masterClrMapping/>
  </p:clrMapOvr>
  <mc:AlternateContent xmlns:mc="http://schemas.openxmlformats.org/markup-compatibility/2006" xmlns:p14="http://schemas.microsoft.com/office/powerpoint/2010/main">
    <mc:Choice Requires="p14">
      <p:transition spd="slow" p14:dur="2000" advTm="94747"/>
    </mc:Choice>
    <mc:Fallback xmlns="">
      <p:transition spd="slow" advTm="9474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8667" y="4791137"/>
            <a:ext cx="11484784" cy="182282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338667" y="249021"/>
            <a:ext cx="11484784" cy="70721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p:cNvSpPr txBox="1"/>
          <p:nvPr/>
        </p:nvSpPr>
        <p:spPr>
          <a:xfrm>
            <a:off x="418354" y="296810"/>
            <a:ext cx="11255685" cy="584775"/>
          </a:xfrm>
          <a:prstGeom prst="rect">
            <a:avLst/>
          </a:prstGeom>
          <a:noFill/>
        </p:spPr>
        <p:txBody>
          <a:bodyPr wrap="square" rtlCol="0">
            <a:spAutoFit/>
          </a:bodyPr>
          <a:lstStyle/>
          <a:p>
            <a:r>
              <a:rPr lang="en-US" sz="3200" dirty="0">
                <a:solidFill>
                  <a:schemeClr val="bg1"/>
                </a:solidFill>
              </a:rPr>
              <a:t>7. Recap on what to do now</a:t>
            </a:r>
          </a:p>
        </p:txBody>
      </p:sp>
      <p:sp>
        <p:nvSpPr>
          <p:cNvPr id="6" name="TextBox 5"/>
          <p:cNvSpPr txBox="1"/>
          <p:nvPr/>
        </p:nvSpPr>
        <p:spPr>
          <a:xfrm>
            <a:off x="338667" y="1245099"/>
            <a:ext cx="11484784" cy="3743974"/>
          </a:xfrm>
          <a:prstGeom prst="rect">
            <a:avLst/>
          </a:prstGeom>
          <a:noFill/>
        </p:spPr>
        <p:txBody>
          <a:bodyPr wrap="square" rtlCol="0">
            <a:spAutoFit/>
          </a:bodyPr>
          <a:lstStyle/>
          <a:p>
            <a:pPr marL="457189" indent="-457189">
              <a:buFont typeface="+mj-lt"/>
              <a:buAutoNum type="arabicPeriod"/>
            </a:pPr>
            <a:r>
              <a:rPr lang="en-US" sz="2133" dirty="0">
                <a:solidFill>
                  <a:srgbClr val="17375E"/>
                </a:solidFill>
              </a:rPr>
              <a:t>RESEARCH - USE THE PROGRESSION PATHWAYS TO COMPLETE TASKS</a:t>
            </a:r>
          </a:p>
          <a:p>
            <a:pPr marL="457189" indent="-457189">
              <a:buFont typeface="+mj-lt"/>
              <a:buAutoNum type="arabicPeriod"/>
            </a:pPr>
            <a:r>
              <a:rPr lang="en-US" sz="2133" dirty="0">
                <a:solidFill>
                  <a:srgbClr val="17375E"/>
                </a:solidFill>
              </a:rPr>
              <a:t>VISIT VIRTUAL OPEN DAYS</a:t>
            </a:r>
          </a:p>
          <a:p>
            <a:pPr marL="457189" indent="-457189">
              <a:buFont typeface="+mj-lt"/>
              <a:buAutoNum type="arabicPeriod"/>
            </a:pPr>
            <a:r>
              <a:rPr lang="en-US" sz="2133" dirty="0">
                <a:solidFill>
                  <a:srgbClr val="17375E"/>
                </a:solidFill>
              </a:rPr>
              <a:t>MAKE SHORT LISTS IN UNIFROG </a:t>
            </a:r>
          </a:p>
          <a:p>
            <a:pPr marL="457189" indent="-457189">
              <a:buFont typeface="+mj-lt"/>
              <a:buAutoNum type="arabicPeriod"/>
            </a:pPr>
            <a:r>
              <a:rPr lang="en-US" sz="2133" dirty="0">
                <a:solidFill>
                  <a:srgbClr val="17375E"/>
                </a:solidFill>
              </a:rPr>
              <a:t>BEGIN DRAFTING YOUR PERSONAL STATEMENT</a:t>
            </a:r>
          </a:p>
          <a:p>
            <a:pPr marL="457189" indent="-457189">
              <a:buFont typeface="+mj-lt"/>
              <a:buAutoNum type="arabicPeriod"/>
            </a:pPr>
            <a:r>
              <a:rPr lang="en-US" sz="2133" dirty="0">
                <a:solidFill>
                  <a:srgbClr val="17375E"/>
                </a:solidFill>
                <a:latin typeface="Calibri" charset="0"/>
              </a:rPr>
              <a:t>CONSIDER SPECIAL CONSIDERATIONS YOU MAY QUALIFY FOR</a:t>
            </a:r>
            <a:endParaRPr lang="en-US" sz="2133" dirty="0">
              <a:solidFill>
                <a:srgbClr val="17375E"/>
              </a:solidFill>
            </a:endParaRPr>
          </a:p>
          <a:p>
            <a:pPr marL="457189" indent="-457189">
              <a:buFont typeface="+mj-lt"/>
              <a:buAutoNum type="arabicPeriod"/>
            </a:pPr>
            <a:r>
              <a:rPr lang="en-US" sz="2133" dirty="0">
                <a:solidFill>
                  <a:srgbClr val="17375E"/>
                </a:solidFill>
              </a:rPr>
              <a:t>REFINE YOUR SEARCHES</a:t>
            </a:r>
          </a:p>
          <a:p>
            <a:pPr marL="457189" indent="-457189">
              <a:buFont typeface="+mj-lt"/>
              <a:buAutoNum type="arabicPeriod"/>
            </a:pPr>
            <a:r>
              <a:rPr lang="en-US" sz="2133" dirty="0">
                <a:solidFill>
                  <a:srgbClr val="17375E"/>
                </a:solidFill>
              </a:rPr>
              <a:t>VISIT AND USE THE SHAREPOINT FOR H.E AND CAREERS</a:t>
            </a:r>
          </a:p>
          <a:p>
            <a:pPr marL="457189" indent="-457189">
              <a:buFont typeface="+mj-lt"/>
              <a:buAutoNum type="arabicPeriod"/>
            </a:pPr>
            <a:r>
              <a:rPr lang="en-US" sz="2133" dirty="0">
                <a:solidFill>
                  <a:srgbClr val="17375E"/>
                </a:solidFill>
              </a:rPr>
              <a:t>TALK TO PARENTS AND FRIENDS ABOUT WHAT YOU WANT TO DO</a:t>
            </a:r>
          </a:p>
          <a:p>
            <a:pPr marL="457189" indent="-457189">
              <a:buFont typeface="+mj-lt"/>
              <a:buAutoNum type="arabicPeriod"/>
            </a:pPr>
            <a:r>
              <a:rPr lang="en-US" sz="2133" dirty="0">
                <a:solidFill>
                  <a:srgbClr val="17375E"/>
                </a:solidFill>
              </a:rPr>
              <a:t>READ THE COLLEGE INFORMATION BULLETINS AND ADVICE SENT TO YOU</a:t>
            </a:r>
          </a:p>
          <a:p>
            <a:pPr marL="457189" indent="-457189">
              <a:buFont typeface="+mj-lt"/>
              <a:buAutoNum type="arabicPeriod"/>
            </a:pPr>
            <a:r>
              <a:rPr lang="en-US" sz="2133" dirty="0">
                <a:solidFill>
                  <a:srgbClr val="17375E"/>
                </a:solidFill>
              </a:rPr>
              <a:t>PLAN AHEAD - BOOK ACTUAL OPENDAYS WHEN THEY ARE POSTED</a:t>
            </a:r>
          </a:p>
          <a:p>
            <a:endParaRPr lang="en-US" sz="2400" dirty="0"/>
          </a:p>
        </p:txBody>
      </p:sp>
      <p:sp>
        <p:nvSpPr>
          <p:cNvPr id="7" name="TextBox 6"/>
          <p:cNvSpPr txBox="1"/>
          <p:nvPr/>
        </p:nvSpPr>
        <p:spPr>
          <a:xfrm>
            <a:off x="338667" y="4910667"/>
            <a:ext cx="11335372" cy="1856790"/>
          </a:xfrm>
          <a:prstGeom prst="rect">
            <a:avLst/>
          </a:prstGeom>
          <a:noFill/>
        </p:spPr>
        <p:txBody>
          <a:bodyPr wrap="square" rtlCol="0">
            <a:spAutoFit/>
          </a:bodyPr>
          <a:lstStyle/>
          <a:p>
            <a:r>
              <a:rPr lang="en-US" sz="2667" b="1" dirty="0">
                <a:solidFill>
                  <a:schemeClr val="bg1"/>
                </a:solidFill>
              </a:rPr>
              <a:t> WHAT YOU WILL HAVE COMPLETED BY THE SUMMER</a:t>
            </a:r>
          </a:p>
          <a:p>
            <a:endParaRPr lang="en-US" sz="2133" dirty="0">
              <a:solidFill>
                <a:schemeClr val="bg1"/>
              </a:solidFill>
            </a:endParaRPr>
          </a:p>
          <a:p>
            <a:r>
              <a:rPr lang="en-US" sz="2133" dirty="0">
                <a:solidFill>
                  <a:schemeClr val="bg1"/>
                </a:solidFill>
              </a:rPr>
              <a:t>1. FILLED OUT THE MAJORITY OF YOUR UCAS FORM</a:t>
            </a:r>
          </a:p>
          <a:p>
            <a:r>
              <a:rPr lang="en-US" sz="2133" dirty="0">
                <a:solidFill>
                  <a:schemeClr val="bg1"/>
                </a:solidFill>
              </a:rPr>
              <a:t>2. PUT THE DRAFT OF YOUR PERSONAL STATEMENT ON UNIFROG</a:t>
            </a:r>
          </a:p>
          <a:p>
            <a:endParaRPr lang="en-US" sz="2400" dirty="0"/>
          </a:p>
        </p:txBody>
      </p:sp>
    </p:spTree>
    <p:extLst>
      <p:ext uri="{BB962C8B-B14F-4D97-AF65-F5344CB8AC3E}">
        <p14:creationId xmlns:p14="http://schemas.microsoft.com/office/powerpoint/2010/main" val="1003496171"/>
      </p:ext>
    </p:extLst>
  </p:cSld>
  <p:clrMapOvr>
    <a:masterClrMapping/>
  </p:clrMapOvr>
  <mc:AlternateContent xmlns:mc="http://schemas.openxmlformats.org/markup-compatibility/2006" xmlns:p14="http://schemas.microsoft.com/office/powerpoint/2010/main">
    <mc:Choice Requires="p14">
      <p:transition spd="slow" p14:dur="2000" advTm="119337"/>
    </mc:Choice>
    <mc:Fallback xmlns="">
      <p:transition spd="slow" advTm="11933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57DAE-98BE-AC1A-38B5-0E9F829A0F4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28BB16F-6AB6-CED6-5A08-238FE293FC5C}"/>
              </a:ext>
            </a:extLst>
          </p:cNvPr>
          <p:cNvSpPr/>
          <p:nvPr/>
        </p:nvSpPr>
        <p:spPr>
          <a:xfrm>
            <a:off x="0" y="0"/>
            <a:ext cx="12192000" cy="68580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Down 3">
            <a:extLst>
              <a:ext uri="{FF2B5EF4-FFF2-40B4-BE49-F238E27FC236}">
                <a16:creationId xmlns:a16="http://schemas.microsoft.com/office/drawing/2014/main" id="{296A2C1E-2E42-9248-911E-6B851E38794A}"/>
              </a:ext>
            </a:extLst>
          </p:cNvPr>
          <p:cNvSpPr/>
          <p:nvPr/>
        </p:nvSpPr>
        <p:spPr>
          <a:xfrm>
            <a:off x="440871" y="488723"/>
            <a:ext cx="11310257" cy="6132286"/>
          </a:xfrm>
          <a:prstGeom prst="downArrow">
            <a:avLst>
              <a:gd name="adj1" fmla="val 100000"/>
              <a:gd name="adj2" fmla="val 20159"/>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F71F44C-61EC-5F52-BD4E-1B94B2FB094C}"/>
              </a:ext>
            </a:extLst>
          </p:cNvPr>
          <p:cNvSpPr>
            <a:spLocks noGrp="1"/>
          </p:cNvSpPr>
          <p:nvPr>
            <p:ph type="ctrTitle"/>
          </p:nvPr>
        </p:nvSpPr>
        <p:spPr>
          <a:xfrm>
            <a:off x="239485" y="1122363"/>
            <a:ext cx="11669485" cy="2387600"/>
          </a:xfrm>
        </p:spPr>
        <p:txBody>
          <a:bodyPr>
            <a:normAutofit/>
          </a:bodyPr>
          <a:lstStyle/>
          <a:p>
            <a:r>
              <a:rPr lang="en-GB" sz="10700" dirty="0">
                <a:solidFill>
                  <a:schemeClr val="tx2">
                    <a:lumMod val="90000"/>
                    <a:lumOff val="10000"/>
                  </a:schemeClr>
                </a:solidFill>
              </a:rPr>
              <a:t>‘QUICKGUIDE’ </a:t>
            </a:r>
            <a:br>
              <a:rPr lang="en-GB" dirty="0">
                <a:solidFill>
                  <a:schemeClr val="tx2">
                    <a:lumMod val="90000"/>
                    <a:lumOff val="10000"/>
                  </a:schemeClr>
                </a:solidFill>
              </a:rPr>
            </a:br>
            <a:r>
              <a:rPr lang="en-GB" dirty="0">
                <a:solidFill>
                  <a:schemeClr val="tx2">
                    <a:lumMod val="90000"/>
                    <a:lumOff val="10000"/>
                  </a:schemeClr>
                </a:solidFill>
              </a:rPr>
              <a:t>APPRENTICESHIP APPLICATION</a:t>
            </a:r>
          </a:p>
        </p:txBody>
      </p:sp>
      <p:sp>
        <p:nvSpPr>
          <p:cNvPr id="3" name="Subtitle 2">
            <a:extLst>
              <a:ext uri="{FF2B5EF4-FFF2-40B4-BE49-F238E27FC236}">
                <a16:creationId xmlns:a16="http://schemas.microsoft.com/office/drawing/2014/main" id="{729BB59F-00FB-809D-0826-D5805079838C}"/>
              </a:ext>
            </a:extLst>
          </p:cNvPr>
          <p:cNvSpPr>
            <a:spLocks noGrp="1"/>
          </p:cNvSpPr>
          <p:nvPr>
            <p:ph type="subTitle" idx="1"/>
          </p:nvPr>
        </p:nvSpPr>
        <p:spPr>
          <a:xfrm>
            <a:off x="239485" y="3554866"/>
            <a:ext cx="11745685" cy="2387600"/>
          </a:xfrm>
        </p:spPr>
        <p:txBody>
          <a:bodyPr>
            <a:normAutofit fontScale="92500"/>
          </a:bodyPr>
          <a:lstStyle/>
          <a:p>
            <a:r>
              <a:rPr lang="en-GB" sz="3600" b="1" dirty="0">
                <a:solidFill>
                  <a:schemeClr val="bg1"/>
                </a:solidFill>
              </a:rPr>
              <a:t>FOLLOW THE CONTENT IN THE </a:t>
            </a:r>
          </a:p>
          <a:p>
            <a:r>
              <a:rPr lang="en-GB" sz="3600" b="1" dirty="0">
                <a:solidFill>
                  <a:schemeClr val="bg1"/>
                </a:solidFill>
              </a:rPr>
              <a:t>APPRENTICESHIP/EMPLOYMENT SECTION OF THE PROGRESSION PATHWAYS SHAREPOINT TO ENSURE YOU APPROACH THE APPLICATION PROCESS CORRECTLY</a:t>
            </a:r>
          </a:p>
        </p:txBody>
      </p:sp>
    </p:spTree>
    <p:extLst>
      <p:ext uri="{BB962C8B-B14F-4D97-AF65-F5344CB8AC3E}">
        <p14:creationId xmlns:p14="http://schemas.microsoft.com/office/powerpoint/2010/main" val="1658957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6808D-D299-AB9D-AA02-911D02B18C3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480365-5EDA-D107-67FB-06E4114B1377}"/>
              </a:ext>
            </a:extLst>
          </p:cNvPr>
          <p:cNvSpPr/>
          <p:nvPr/>
        </p:nvSpPr>
        <p:spPr>
          <a:xfrm>
            <a:off x="0" y="0"/>
            <a:ext cx="12192000" cy="6858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 person&#10;&#10;Description automatically generated with low confidence">
            <a:extLst>
              <a:ext uri="{FF2B5EF4-FFF2-40B4-BE49-F238E27FC236}">
                <a16:creationId xmlns:a16="http://schemas.microsoft.com/office/drawing/2014/main" id="{0EF156BF-5E4D-0104-3544-CCF223E04C0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2435" t="17466" b="43736"/>
          <a:stretch/>
        </p:blipFill>
        <p:spPr>
          <a:xfrm>
            <a:off x="-1" y="-152400"/>
            <a:ext cx="12192000" cy="6858000"/>
          </a:xfrm>
          <a:prstGeom prst="rect">
            <a:avLst/>
          </a:prstGeom>
        </p:spPr>
      </p:pic>
      <p:sp>
        <p:nvSpPr>
          <p:cNvPr id="2" name="TextBox 1">
            <a:extLst>
              <a:ext uri="{FF2B5EF4-FFF2-40B4-BE49-F238E27FC236}">
                <a16:creationId xmlns:a16="http://schemas.microsoft.com/office/drawing/2014/main" id="{50914027-9B04-7B42-DF8A-1F36869F05C4}"/>
              </a:ext>
            </a:extLst>
          </p:cNvPr>
          <p:cNvSpPr txBox="1"/>
          <p:nvPr/>
        </p:nvSpPr>
        <p:spPr>
          <a:xfrm>
            <a:off x="2279728" y="659982"/>
            <a:ext cx="9690652" cy="3046988"/>
          </a:xfrm>
          <a:prstGeom prst="rect">
            <a:avLst/>
          </a:prstGeom>
          <a:noFill/>
        </p:spPr>
        <p:txBody>
          <a:bodyPr wrap="square" rtlCol="0">
            <a:spAutoFit/>
          </a:bodyPr>
          <a:lstStyle/>
          <a:p>
            <a:r>
              <a:rPr lang="en-US" sz="4800" b="1" dirty="0">
                <a:solidFill>
                  <a:srgbClr val="002060"/>
                </a:solidFill>
              </a:rPr>
              <a:t>Rebecca Adams</a:t>
            </a:r>
          </a:p>
          <a:p>
            <a:r>
              <a:rPr lang="en-US" sz="4800" b="1" dirty="0">
                <a:solidFill>
                  <a:srgbClr val="002060"/>
                </a:solidFill>
              </a:rPr>
              <a:t>Director of Personal Development</a:t>
            </a:r>
          </a:p>
          <a:p>
            <a:r>
              <a:rPr lang="en-US" sz="4800" dirty="0">
                <a:solidFill>
                  <a:srgbClr val="002060"/>
                </a:solidFill>
              </a:rPr>
              <a:t> </a:t>
            </a:r>
          </a:p>
          <a:p>
            <a:r>
              <a:rPr lang="en-US" sz="4800" dirty="0">
                <a:solidFill>
                  <a:srgbClr val="002060"/>
                </a:solidFill>
              </a:rPr>
              <a:t>  </a:t>
            </a:r>
          </a:p>
        </p:txBody>
      </p:sp>
      <p:sp>
        <p:nvSpPr>
          <p:cNvPr id="5" name="TextBox 4">
            <a:extLst>
              <a:ext uri="{FF2B5EF4-FFF2-40B4-BE49-F238E27FC236}">
                <a16:creationId xmlns:a16="http://schemas.microsoft.com/office/drawing/2014/main" id="{4FA2D25E-20D2-7624-F10A-9A5DC16D066C}"/>
              </a:ext>
            </a:extLst>
          </p:cNvPr>
          <p:cNvSpPr txBox="1"/>
          <p:nvPr/>
        </p:nvSpPr>
        <p:spPr>
          <a:xfrm>
            <a:off x="1102290" y="3377157"/>
            <a:ext cx="12045529" cy="1015663"/>
          </a:xfrm>
          <a:prstGeom prst="rect">
            <a:avLst/>
          </a:prstGeom>
          <a:noFill/>
        </p:spPr>
        <p:txBody>
          <a:bodyPr wrap="square" rtlCol="0">
            <a:spAutoFit/>
          </a:bodyPr>
          <a:lstStyle/>
          <a:p>
            <a:r>
              <a:rPr lang="en-US" sz="6000" b="1" dirty="0">
                <a:solidFill>
                  <a:schemeClr val="accent1">
                    <a:lumMod val="50000"/>
                  </a:schemeClr>
                </a:solidFill>
              </a:rPr>
              <a:t>APPRENTICESHIP OVERVIEW</a:t>
            </a:r>
          </a:p>
        </p:txBody>
      </p:sp>
      <p:sp>
        <p:nvSpPr>
          <p:cNvPr id="6" name="TextBox 5">
            <a:extLst>
              <a:ext uri="{FF2B5EF4-FFF2-40B4-BE49-F238E27FC236}">
                <a16:creationId xmlns:a16="http://schemas.microsoft.com/office/drawing/2014/main" id="{7FE8CF1D-8DB2-2D16-56CD-BBE70DF63327}"/>
              </a:ext>
            </a:extLst>
          </p:cNvPr>
          <p:cNvSpPr txBox="1"/>
          <p:nvPr/>
        </p:nvSpPr>
        <p:spPr>
          <a:xfrm>
            <a:off x="555401" y="4493377"/>
            <a:ext cx="11081197" cy="1938992"/>
          </a:xfrm>
          <a:prstGeom prst="rect">
            <a:avLst/>
          </a:prstGeom>
          <a:noFill/>
        </p:spPr>
        <p:txBody>
          <a:bodyPr wrap="square" rtlCol="0">
            <a:spAutoFit/>
          </a:bodyPr>
          <a:lstStyle/>
          <a:p>
            <a:pPr algn="ctr"/>
            <a:r>
              <a:rPr lang="en-GB" sz="4000" b="1" dirty="0">
                <a:solidFill>
                  <a:schemeClr val="accent1">
                    <a:lumMod val="50000"/>
                  </a:schemeClr>
                </a:solidFill>
              </a:rPr>
              <a:t>FOR STUDENTS APPLYING FOR APPRENTICESHIPS, EMPLOYMENT AND TRAINING FROM AUGUST 2027 OR LATER</a:t>
            </a:r>
          </a:p>
        </p:txBody>
      </p:sp>
      <p:sp>
        <p:nvSpPr>
          <p:cNvPr id="7" name="AutoShape 2">
            <a:extLst>
              <a:ext uri="{FF2B5EF4-FFF2-40B4-BE49-F238E27FC236}">
                <a16:creationId xmlns:a16="http://schemas.microsoft.com/office/drawing/2014/main" id="{83DD9AFB-C2CE-91DF-F766-7DB144AA5D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DC80B9F2-EDD5-B00C-D8CA-717F7492CCE2}"/>
              </a:ext>
            </a:extLst>
          </p:cNvPr>
          <p:cNvPicPr>
            <a:picLocks noChangeAspect="1"/>
          </p:cNvPicPr>
          <p:nvPr/>
        </p:nvPicPr>
        <p:blipFill>
          <a:blip r:embed="rId3"/>
          <a:srcRect l="4467" t="3024" r="4107" b="4622"/>
          <a:stretch>
            <a:fillRect/>
          </a:stretch>
        </p:blipFill>
        <p:spPr>
          <a:xfrm>
            <a:off x="438227" y="703356"/>
            <a:ext cx="1777949" cy="2217207"/>
          </a:xfrm>
          <a:prstGeom prst="rect">
            <a:avLst/>
          </a:prstGeom>
        </p:spPr>
      </p:pic>
    </p:spTree>
    <p:extLst>
      <p:ext uri="{BB962C8B-B14F-4D97-AF65-F5344CB8AC3E}">
        <p14:creationId xmlns:p14="http://schemas.microsoft.com/office/powerpoint/2010/main" val="773361360"/>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D2E9A2-DBE8-302A-8E65-023B9FDE7261}"/>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A lightbulb">
            <a:extLst>
              <a:ext uri="{FF2B5EF4-FFF2-40B4-BE49-F238E27FC236}">
                <a16:creationId xmlns:a16="http://schemas.microsoft.com/office/drawing/2014/main" id="{768D9965-4758-BE6F-8A24-7C457D138BD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0000" y="1143000"/>
            <a:ext cx="4572000" cy="4572000"/>
          </a:xfrm>
          <a:prstGeom prst="rect">
            <a:avLst/>
          </a:prstGeom>
        </p:spPr>
      </p:pic>
      <p:sp>
        <p:nvSpPr>
          <p:cNvPr id="4" name="Arrow: Up 3">
            <a:extLst>
              <a:ext uri="{FF2B5EF4-FFF2-40B4-BE49-F238E27FC236}">
                <a16:creationId xmlns:a16="http://schemas.microsoft.com/office/drawing/2014/main" id="{6167D2DA-47A1-F0A7-F38C-1F6FFFC0A7F9}"/>
              </a:ext>
            </a:extLst>
          </p:cNvPr>
          <p:cNvSpPr/>
          <p:nvPr/>
        </p:nvSpPr>
        <p:spPr>
          <a:xfrm rot="16200000">
            <a:off x="1299833" y="1762346"/>
            <a:ext cx="2445489" cy="3662918"/>
          </a:xfrm>
          <a:prstGeom prst="up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Up 5">
            <a:extLst>
              <a:ext uri="{FF2B5EF4-FFF2-40B4-BE49-F238E27FC236}">
                <a16:creationId xmlns:a16="http://schemas.microsoft.com/office/drawing/2014/main" id="{3B6F4129-2BBB-6A13-84AD-DA1C223C9E9B}"/>
              </a:ext>
            </a:extLst>
          </p:cNvPr>
          <p:cNvSpPr/>
          <p:nvPr/>
        </p:nvSpPr>
        <p:spPr>
          <a:xfrm>
            <a:off x="3930947" y="241475"/>
            <a:ext cx="4330105" cy="1557117"/>
          </a:xfrm>
          <a:prstGeom prst="up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6BCB817-B7A3-AE71-0284-AEB6ECCBCF20}"/>
              </a:ext>
            </a:extLst>
          </p:cNvPr>
          <p:cNvSpPr/>
          <p:nvPr/>
        </p:nvSpPr>
        <p:spPr>
          <a:xfrm>
            <a:off x="0" y="5890437"/>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A28AF66-EB04-3C61-81AA-4F9D77E9B933}"/>
              </a:ext>
            </a:extLst>
          </p:cNvPr>
          <p:cNvSpPr txBox="1"/>
          <p:nvPr/>
        </p:nvSpPr>
        <p:spPr>
          <a:xfrm>
            <a:off x="5015468" y="807847"/>
            <a:ext cx="3447604" cy="523220"/>
          </a:xfrm>
          <a:prstGeom prst="rect">
            <a:avLst/>
          </a:prstGeom>
          <a:noFill/>
        </p:spPr>
        <p:txBody>
          <a:bodyPr wrap="square" rtlCol="0">
            <a:spAutoFit/>
          </a:bodyPr>
          <a:lstStyle/>
          <a:p>
            <a:r>
              <a:rPr lang="en-GB" sz="2800" b="1" dirty="0">
                <a:solidFill>
                  <a:schemeClr val="accent1">
                    <a:lumMod val="50000"/>
                  </a:schemeClr>
                </a:solidFill>
              </a:rPr>
              <a:t>UNDECIDED</a:t>
            </a:r>
          </a:p>
        </p:txBody>
      </p:sp>
      <p:sp>
        <p:nvSpPr>
          <p:cNvPr id="11" name="Arrow: Up 10">
            <a:extLst>
              <a:ext uri="{FF2B5EF4-FFF2-40B4-BE49-F238E27FC236}">
                <a16:creationId xmlns:a16="http://schemas.microsoft.com/office/drawing/2014/main" id="{AC06829A-F842-E1DD-DA13-5F0EBD8F3492}"/>
              </a:ext>
            </a:extLst>
          </p:cNvPr>
          <p:cNvSpPr/>
          <p:nvPr/>
        </p:nvSpPr>
        <p:spPr>
          <a:xfrm rot="5400000">
            <a:off x="8446678" y="1760574"/>
            <a:ext cx="2445489" cy="3662918"/>
          </a:xfrm>
          <a:prstGeom prst="up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7234FA-2EA5-CD1C-C525-4EB31EB8863F}"/>
              </a:ext>
            </a:extLst>
          </p:cNvPr>
          <p:cNvSpPr txBox="1"/>
          <p:nvPr/>
        </p:nvSpPr>
        <p:spPr>
          <a:xfrm>
            <a:off x="7889358" y="3330424"/>
            <a:ext cx="3838354" cy="523220"/>
          </a:xfrm>
          <a:prstGeom prst="rect">
            <a:avLst/>
          </a:prstGeom>
          <a:noFill/>
        </p:spPr>
        <p:txBody>
          <a:bodyPr wrap="square" rtlCol="0">
            <a:spAutoFit/>
          </a:bodyPr>
          <a:lstStyle/>
          <a:p>
            <a:r>
              <a:rPr lang="en-GB" sz="2800" b="1" dirty="0">
                <a:solidFill>
                  <a:schemeClr val="accent1">
                    <a:lumMod val="50000"/>
                  </a:schemeClr>
                </a:solidFill>
              </a:rPr>
              <a:t>HIGHER EDUCATION</a:t>
            </a:r>
          </a:p>
        </p:txBody>
      </p:sp>
      <p:sp>
        <p:nvSpPr>
          <p:cNvPr id="10" name="TextBox 9">
            <a:extLst>
              <a:ext uri="{FF2B5EF4-FFF2-40B4-BE49-F238E27FC236}">
                <a16:creationId xmlns:a16="http://schemas.microsoft.com/office/drawing/2014/main" id="{3FC027D2-F062-9CCE-809B-D5C50DF43FE9}"/>
              </a:ext>
            </a:extLst>
          </p:cNvPr>
          <p:cNvSpPr txBox="1"/>
          <p:nvPr/>
        </p:nvSpPr>
        <p:spPr>
          <a:xfrm>
            <a:off x="899338" y="3114980"/>
            <a:ext cx="3491023" cy="954107"/>
          </a:xfrm>
          <a:prstGeom prst="rect">
            <a:avLst/>
          </a:prstGeom>
          <a:noFill/>
        </p:spPr>
        <p:txBody>
          <a:bodyPr wrap="square" rtlCol="0">
            <a:spAutoFit/>
          </a:bodyPr>
          <a:lstStyle/>
          <a:p>
            <a:pPr algn="ctr"/>
            <a:r>
              <a:rPr lang="en-GB" sz="2800" b="1" dirty="0">
                <a:solidFill>
                  <a:schemeClr val="tx2">
                    <a:lumMod val="90000"/>
                    <a:lumOff val="10000"/>
                  </a:schemeClr>
                </a:solidFill>
              </a:rPr>
              <a:t>APPRENTICESHIP &amp; EMPLOYMENT</a:t>
            </a:r>
          </a:p>
        </p:txBody>
      </p:sp>
      <p:sp>
        <p:nvSpPr>
          <p:cNvPr id="2" name="TextBox 1">
            <a:extLst>
              <a:ext uri="{FF2B5EF4-FFF2-40B4-BE49-F238E27FC236}">
                <a16:creationId xmlns:a16="http://schemas.microsoft.com/office/drawing/2014/main" id="{653C5CDE-09A1-84B8-F7C1-AA11645972C5}"/>
              </a:ext>
            </a:extLst>
          </p:cNvPr>
          <p:cNvSpPr txBox="1"/>
          <p:nvPr/>
        </p:nvSpPr>
        <p:spPr>
          <a:xfrm>
            <a:off x="0" y="5922230"/>
            <a:ext cx="12110483" cy="923330"/>
          </a:xfrm>
          <a:prstGeom prst="rect">
            <a:avLst/>
          </a:prstGeom>
          <a:noFill/>
        </p:spPr>
        <p:txBody>
          <a:bodyPr wrap="square" rtlCol="0">
            <a:spAutoFit/>
          </a:bodyPr>
          <a:lstStyle/>
          <a:p>
            <a:pPr algn="ctr"/>
            <a:r>
              <a:rPr lang="en-GB" sz="5400" b="1" dirty="0">
                <a:solidFill>
                  <a:schemeClr val="tx2">
                    <a:lumMod val="90000"/>
                    <a:lumOff val="10000"/>
                  </a:schemeClr>
                </a:solidFill>
              </a:rPr>
              <a:t>PROGRESSION</a:t>
            </a:r>
          </a:p>
        </p:txBody>
      </p:sp>
    </p:spTree>
    <p:extLst>
      <p:ext uri="{BB962C8B-B14F-4D97-AF65-F5344CB8AC3E}">
        <p14:creationId xmlns:p14="http://schemas.microsoft.com/office/powerpoint/2010/main" val="660799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51607A-E827-F167-E5E3-17BBDFE2D726}"/>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FCC6B1B-740E-31AF-5947-FEEB3C4C5F93}"/>
              </a:ext>
            </a:extLst>
          </p:cNvPr>
          <p:cNvSpPr/>
          <p:nvPr/>
        </p:nvSpPr>
        <p:spPr>
          <a:xfrm>
            <a:off x="0" y="5890437"/>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Bent 2">
            <a:extLst>
              <a:ext uri="{FF2B5EF4-FFF2-40B4-BE49-F238E27FC236}">
                <a16:creationId xmlns:a16="http://schemas.microsoft.com/office/drawing/2014/main" id="{81DFD23B-52D1-D2BE-0460-B0C72DE9E3C3}"/>
              </a:ext>
            </a:extLst>
          </p:cNvPr>
          <p:cNvSpPr/>
          <p:nvPr/>
        </p:nvSpPr>
        <p:spPr>
          <a:xfrm>
            <a:off x="808073" y="265814"/>
            <a:ext cx="10687493" cy="3274828"/>
          </a:xfrm>
          <a:prstGeom prst="bentArrow">
            <a:avLst>
              <a:gd name="adj1" fmla="val 24675"/>
              <a:gd name="adj2" fmla="val 24351"/>
              <a:gd name="adj3" fmla="val 25000"/>
              <a:gd name="adj4" fmla="val 4375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950F7A19-947B-EBE0-170E-4D919041F142}"/>
              </a:ext>
            </a:extLst>
          </p:cNvPr>
          <p:cNvSpPr txBox="1"/>
          <p:nvPr/>
        </p:nvSpPr>
        <p:spPr>
          <a:xfrm>
            <a:off x="202019" y="829340"/>
            <a:ext cx="11770241" cy="861774"/>
          </a:xfrm>
          <a:prstGeom prst="rect">
            <a:avLst/>
          </a:prstGeom>
          <a:noFill/>
        </p:spPr>
        <p:txBody>
          <a:bodyPr wrap="square" rtlCol="0">
            <a:spAutoFit/>
          </a:bodyPr>
          <a:lstStyle/>
          <a:p>
            <a:pPr algn="ctr"/>
            <a:r>
              <a:rPr lang="en-GB" sz="3200" b="1" dirty="0">
                <a:solidFill>
                  <a:schemeClr val="tx2">
                    <a:lumMod val="90000"/>
                    <a:lumOff val="10000"/>
                  </a:schemeClr>
                </a:solidFill>
              </a:rPr>
              <a:t>Apprenticeship &amp; Employment Pathway </a:t>
            </a:r>
          </a:p>
          <a:p>
            <a:endParaRPr lang="en-GB" dirty="0"/>
          </a:p>
        </p:txBody>
      </p:sp>
      <p:sp>
        <p:nvSpPr>
          <p:cNvPr id="5" name="Rectangle 4">
            <a:extLst>
              <a:ext uri="{FF2B5EF4-FFF2-40B4-BE49-F238E27FC236}">
                <a16:creationId xmlns:a16="http://schemas.microsoft.com/office/drawing/2014/main" id="{7F32DE49-883C-1B87-D904-91322F5A1BC7}"/>
              </a:ext>
            </a:extLst>
          </p:cNvPr>
          <p:cNvSpPr/>
          <p:nvPr/>
        </p:nvSpPr>
        <p:spPr>
          <a:xfrm>
            <a:off x="808073" y="3157870"/>
            <a:ext cx="818707" cy="27325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Pentagon 5">
            <a:extLst>
              <a:ext uri="{FF2B5EF4-FFF2-40B4-BE49-F238E27FC236}">
                <a16:creationId xmlns:a16="http://schemas.microsoft.com/office/drawing/2014/main" id="{DD31427D-F50C-B0B3-C511-477A4235FDC9}"/>
              </a:ext>
            </a:extLst>
          </p:cNvPr>
          <p:cNvSpPr/>
          <p:nvPr/>
        </p:nvSpPr>
        <p:spPr>
          <a:xfrm>
            <a:off x="1885186" y="1838721"/>
            <a:ext cx="4451256" cy="3986672"/>
          </a:xfrm>
          <a:prstGeom prst="homePlate">
            <a:avLst>
              <a:gd name="adj" fmla="val 27864"/>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Pentagon 6">
            <a:extLst>
              <a:ext uri="{FF2B5EF4-FFF2-40B4-BE49-F238E27FC236}">
                <a16:creationId xmlns:a16="http://schemas.microsoft.com/office/drawing/2014/main" id="{870E330C-DBF8-F60A-9946-E0E15423C061}"/>
              </a:ext>
            </a:extLst>
          </p:cNvPr>
          <p:cNvSpPr/>
          <p:nvPr/>
        </p:nvSpPr>
        <p:spPr>
          <a:xfrm>
            <a:off x="6594846" y="1838721"/>
            <a:ext cx="4889204" cy="3986672"/>
          </a:xfrm>
          <a:prstGeom prst="homePlate">
            <a:avLst>
              <a:gd name="adj" fmla="val 33198"/>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10CD586-6A94-DA05-DEF3-A851E5931727}"/>
              </a:ext>
            </a:extLst>
          </p:cNvPr>
          <p:cNvSpPr txBox="1"/>
          <p:nvPr/>
        </p:nvSpPr>
        <p:spPr>
          <a:xfrm>
            <a:off x="2147777" y="2162882"/>
            <a:ext cx="2961168" cy="523220"/>
          </a:xfrm>
          <a:prstGeom prst="rect">
            <a:avLst/>
          </a:prstGeom>
          <a:noFill/>
        </p:spPr>
        <p:txBody>
          <a:bodyPr wrap="square" rtlCol="0">
            <a:spAutoFit/>
          </a:bodyPr>
          <a:lstStyle/>
          <a:p>
            <a:r>
              <a:rPr lang="en-GB" sz="2800" b="1" i="1" dirty="0">
                <a:solidFill>
                  <a:schemeClr val="tx2">
                    <a:lumMod val="90000"/>
                    <a:lumOff val="10000"/>
                  </a:schemeClr>
                </a:solidFill>
              </a:rPr>
              <a:t>Apprenticeships</a:t>
            </a:r>
            <a:endParaRPr lang="en-GB" sz="2800" dirty="0">
              <a:solidFill>
                <a:schemeClr val="tx2">
                  <a:lumMod val="90000"/>
                  <a:lumOff val="10000"/>
                </a:schemeClr>
              </a:solidFill>
            </a:endParaRPr>
          </a:p>
        </p:txBody>
      </p:sp>
      <p:sp>
        <p:nvSpPr>
          <p:cNvPr id="9" name="TextBox 8">
            <a:extLst>
              <a:ext uri="{FF2B5EF4-FFF2-40B4-BE49-F238E27FC236}">
                <a16:creationId xmlns:a16="http://schemas.microsoft.com/office/drawing/2014/main" id="{FDE07C97-C78D-1205-A00E-894E1D2C49C5}"/>
              </a:ext>
            </a:extLst>
          </p:cNvPr>
          <p:cNvSpPr txBox="1"/>
          <p:nvPr/>
        </p:nvSpPr>
        <p:spPr>
          <a:xfrm>
            <a:off x="1828800" y="2945219"/>
            <a:ext cx="9555126" cy="2554545"/>
          </a:xfrm>
          <a:prstGeom prst="rect">
            <a:avLst/>
          </a:prstGeom>
          <a:noFill/>
        </p:spPr>
        <p:txBody>
          <a:bodyPr wrap="square" rtlCol="0">
            <a:spAutoFit/>
          </a:bodyPr>
          <a:lstStyle/>
          <a:p>
            <a:pPr lvl="1" fontAlgn="base">
              <a:lnSpc>
                <a:spcPct val="150000"/>
              </a:lnSpc>
            </a:pPr>
            <a:r>
              <a:rPr lang="en-US" sz="2000" b="0" i="0" dirty="0">
                <a:solidFill>
                  <a:schemeClr val="accent1">
                    <a:lumMod val="75000"/>
                  </a:schemeClr>
                </a:solidFill>
                <a:effectLst/>
                <a:latin typeface="Arial" panose="020B0604020202020204" pitchFamily="34" charset="0"/>
              </a:rPr>
              <a:t>Paid job                                                   Paid job</a:t>
            </a:r>
            <a:endParaRPr lang="en-US" sz="2000" dirty="0">
              <a:solidFill>
                <a:schemeClr val="accent1">
                  <a:lumMod val="75000"/>
                </a:schemeClr>
              </a:solidFill>
              <a:latin typeface="Arial" panose="020B0604020202020204" pitchFamily="34" charset="0"/>
            </a:endParaRPr>
          </a:p>
          <a:p>
            <a:pPr lvl="1" fontAlgn="base">
              <a:lnSpc>
                <a:spcPct val="150000"/>
              </a:lnSpc>
            </a:pPr>
            <a:endParaRPr lang="en-US" sz="2000" dirty="0">
              <a:solidFill>
                <a:schemeClr val="accent1">
                  <a:lumMod val="75000"/>
                </a:schemeClr>
              </a:solidFill>
              <a:latin typeface="Arial" panose="020B0604020202020204" pitchFamily="34" charset="0"/>
            </a:endParaRPr>
          </a:p>
          <a:p>
            <a:pPr lvl="1" fontAlgn="base"/>
            <a:r>
              <a:rPr lang="en-US" sz="2000" dirty="0">
                <a:solidFill>
                  <a:schemeClr val="accent1">
                    <a:lumMod val="75000"/>
                  </a:schemeClr>
                </a:solidFill>
                <a:latin typeface="Arial" panose="020B0604020202020204" pitchFamily="34" charset="0"/>
              </a:rPr>
              <a:t>E</a:t>
            </a:r>
            <a:r>
              <a:rPr lang="en-US" sz="2000" b="0" i="0" dirty="0">
                <a:solidFill>
                  <a:schemeClr val="accent1">
                    <a:lumMod val="75000"/>
                  </a:schemeClr>
                </a:solidFill>
                <a:effectLst/>
                <a:latin typeface="Arial" panose="020B0604020202020204" pitchFamily="34" charset="0"/>
              </a:rPr>
              <a:t>arn whilst learn </a:t>
            </a:r>
            <a:r>
              <a:rPr lang="en-US" sz="2000" b="0" i="1" dirty="0">
                <a:solidFill>
                  <a:schemeClr val="accent1">
                    <a:lumMod val="75000"/>
                  </a:schemeClr>
                </a:solidFill>
                <a:effectLst/>
                <a:latin typeface="Arial" panose="020B0604020202020204" pitchFamily="34" charset="0"/>
              </a:rPr>
              <a:t>                                    </a:t>
            </a:r>
            <a:r>
              <a:rPr lang="en-US" sz="2000" b="0" dirty="0">
                <a:solidFill>
                  <a:schemeClr val="accent1">
                    <a:lumMod val="75000"/>
                  </a:schemeClr>
                </a:solidFill>
                <a:effectLst/>
                <a:latin typeface="Arial" panose="020B0604020202020204" pitchFamily="34" charset="0"/>
              </a:rPr>
              <a:t>Progression with experience</a:t>
            </a:r>
          </a:p>
          <a:p>
            <a:pPr lvl="1" fontAlgn="base"/>
            <a:r>
              <a:rPr lang="en-US" sz="2000" dirty="0">
                <a:solidFill>
                  <a:schemeClr val="accent1">
                    <a:lumMod val="75000"/>
                  </a:schemeClr>
                </a:solidFill>
                <a:latin typeface="Arial" panose="020B0604020202020204" pitchFamily="34" charset="0"/>
              </a:rPr>
              <a:t>(and work)</a:t>
            </a:r>
          </a:p>
          <a:p>
            <a:pPr lvl="1" fontAlgn="base"/>
            <a:endParaRPr lang="en-US" sz="2000" dirty="0">
              <a:solidFill>
                <a:schemeClr val="accent1">
                  <a:lumMod val="75000"/>
                </a:schemeClr>
              </a:solidFill>
              <a:latin typeface="Arial" panose="020B0604020202020204" pitchFamily="34" charset="0"/>
            </a:endParaRPr>
          </a:p>
          <a:p>
            <a:pPr lvl="1" fontAlgn="base"/>
            <a:r>
              <a:rPr lang="en-US" sz="2000" dirty="0">
                <a:solidFill>
                  <a:schemeClr val="accent1">
                    <a:lumMod val="75000"/>
                  </a:schemeClr>
                </a:solidFill>
                <a:latin typeface="Arial" panose="020B0604020202020204" pitchFamily="34" charset="0"/>
              </a:rPr>
              <a:t>Different levels of                                     Additional training</a:t>
            </a:r>
          </a:p>
          <a:p>
            <a:pPr lvl="1" fontAlgn="base"/>
            <a:r>
              <a:rPr lang="en-US" sz="2000" dirty="0">
                <a:solidFill>
                  <a:schemeClr val="accent1">
                    <a:lumMod val="75000"/>
                  </a:schemeClr>
                </a:solidFill>
                <a:latin typeface="Arial" panose="020B0604020202020204" pitchFamily="34" charset="0"/>
              </a:rPr>
              <a:t>qualification                                              may be offered</a:t>
            </a:r>
            <a:endParaRPr lang="en-GB" dirty="0">
              <a:solidFill>
                <a:schemeClr val="accent1">
                  <a:lumMod val="75000"/>
                </a:schemeClr>
              </a:solidFill>
            </a:endParaRPr>
          </a:p>
        </p:txBody>
      </p:sp>
      <p:sp>
        <p:nvSpPr>
          <p:cNvPr id="10" name="TextBox 9">
            <a:extLst>
              <a:ext uri="{FF2B5EF4-FFF2-40B4-BE49-F238E27FC236}">
                <a16:creationId xmlns:a16="http://schemas.microsoft.com/office/drawing/2014/main" id="{3BE11371-4CB3-8340-E21B-01B87ACD39A9}"/>
              </a:ext>
            </a:extLst>
          </p:cNvPr>
          <p:cNvSpPr txBox="1"/>
          <p:nvPr/>
        </p:nvSpPr>
        <p:spPr>
          <a:xfrm>
            <a:off x="6721550" y="2162882"/>
            <a:ext cx="2679405" cy="523220"/>
          </a:xfrm>
          <a:prstGeom prst="rect">
            <a:avLst/>
          </a:prstGeom>
          <a:noFill/>
        </p:spPr>
        <p:txBody>
          <a:bodyPr wrap="square" rtlCol="0">
            <a:spAutoFit/>
          </a:bodyPr>
          <a:lstStyle/>
          <a:p>
            <a:r>
              <a:rPr lang="en-GB" sz="2800" b="1" i="1" dirty="0">
                <a:solidFill>
                  <a:schemeClr val="tx2">
                    <a:lumMod val="90000"/>
                    <a:lumOff val="10000"/>
                  </a:schemeClr>
                </a:solidFill>
              </a:rPr>
              <a:t>Employment</a:t>
            </a:r>
          </a:p>
        </p:txBody>
      </p:sp>
      <p:pic>
        <p:nvPicPr>
          <p:cNvPr id="11" name="Graphic 10" descr="Credit card with solid fill">
            <a:extLst>
              <a:ext uri="{FF2B5EF4-FFF2-40B4-BE49-F238E27FC236}">
                <a16:creationId xmlns:a16="http://schemas.microsoft.com/office/drawing/2014/main" id="{D141C863-A080-E7C7-E91C-9911B8A013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544389" y="2773848"/>
            <a:ext cx="914400" cy="914400"/>
          </a:xfrm>
          <a:prstGeom prst="rect">
            <a:avLst/>
          </a:prstGeom>
        </p:spPr>
      </p:pic>
      <p:pic>
        <p:nvPicPr>
          <p:cNvPr id="12" name="Graphic 11" descr="Credit card with solid fill">
            <a:extLst>
              <a:ext uri="{FF2B5EF4-FFF2-40B4-BE49-F238E27FC236}">
                <a16:creationId xmlns:a16="http://schemas.microsoft.com/office/drawing/2014/main" id="{C8285282-F129-2737-85CB-EC7301C1A2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808045" y="2789056"/>
            <a:ext cx="914400" cy="914400"/>
          </a:xfrm>
          <a:prstGeom prst="rect">
            <a:avLst/>
          </a:prstGeom>
        </p:spPr>
      </p:pic>
      <p:pic>
        <p:nvPicPr>
          <p:cNvPr id="13" name="Graphic 12" descr="Pound with solid fill">
            <a:extLst>
              <a:ext uri="{FF2B5EF4-FFF2-40B4-BE49-F238E27FC236}">
                <a16:creationId xmlns:a16="http://schemas.microsoft.com/office/drawing/2014/main" id="{9E9965B6-F711-06D3-B52B-DD21BBFCB6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4545" y="3646968"/>
            <a:ext cx="914400" cy="914400"/>
          </a:xfrm>
          <a:prstGeom prst="rect">
            <a:avLst/>
          </a:prstGeom>
        </p:spPr>
      </p:pic>
      <p:pic>
        <p:nvPicPr>
          <p:cNvPr id="14" name="Graphic 13" descr="Business Growth with solid fill">
            <a:extLst>
              <a:ext uri="{FF2B5EF4-FFF2-40B4-BE49-F238E27FC236}">
                <a16:creationId xmlns:a16="http://schemas.microsoft.com/office/drawing/2014/main" id="{4E912B9C-B398-865B-4C7F-329F1A18DC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2512" y="3583709"/>
            <a:ext cx="914400" cy="914400"/>
          </a:xfrm>
          <a:prstGeom prst="rect">
            <a:avLst/>
          </a:prstGeom>
        </p:spPr>
      </p:pic>
      <p:pic>
        <p:nvPicPr>
          <p:cNvPr id="15" name="Graphic 14" descr="Pyramid with levels with solid fill">
            <a:extLst>
              <a:ext uri="{FF2B5EF4-FFF2-40B4-BE49-F238E27FC236}">
                <a16:creationId xmlns:a16="http://schemas.microsoft.com/office/drawing/2014/main" id="{97031C21-A551-A39B-657A-97393BB7F9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4464" y="4587319"/>
            <a:ext cx="914400" cy="1018771"/>
          </a:xfrm>
          <a:prstGeom prst="rect">
            <a:avLst/>
          </a:prstGeom>
        </p:spPr>
      </p:pic>
      <p:pic>
        <p:nvPicPr>
          <p:cNvPr id="16" name="Graphic 15" descr="Teacher with solid fill">
            <a:extLst>
              <a:ext uri="{FF2B5EF4-FFF2-40B4-BE49-F238E27FC236}">
                <a16:creationId xmlns:a16="http://schemas.microsoft.com/office/drawing/2014/main" id="{F04F68BE-8545-4A0E-8794-145581C890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29823" y="4649131"/>
            <a:ext cx="914400" cy="914400"/>
          </a:xfrm>
          <a:prstGeom prst="rect">
            <a:avLst/>
          </a:prstGeom>
        </p:spPr>
      </p:pic>
    </p:spTree>
    <p:extLst>
      <p:ext uri="{BB962C8B-B14F-4D97-AF65-F5344CB8AC3E}">
        <p14:creationId xmlns:p14="http://schemas.microsoft.com/office/powerpoint/2010/main" val="2980653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4BCFFF-4AA0-E0A9-A48E-57BE1744A5EA}"/>
              </a:ext>
            </a:extLst>
          </p:cNvPr>
          <p:cNvSpPr/>
          <p:nvPr/>
        </p:nvSpPr>
        <p:spPr>
          <a:xfrm>
            <a:off x="0" y="0"/>
            <a:ext cx="12192000" cy="6791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Pentagon 4">
            <a:extLst>
              <a:ext uri="{FF2B5EF4-FFF2-40B4-BE49-F238E27FC236}">
                <a16:creationId xmlns:a16="http://schemas.microsoft.com/office/drawing/2014/main" id="{D53D8FE6-BE35-6E38-38EB-E0CABB4D8343}"/>
              </a:ext>
            </a:extLst>
          </p:cNvPr>
          <p:cNvSpPr/>
          <p:nvPr/>
        </p:nvSpPr>
        <p:spPr>
          <a:xfrm rot="16200000">
            <a:off x="5261344" y="-3244633"/>
            <a:ext cx="1669311" cy="10770782"/>
          </a:xfrm>
          <a:prstGeom prst="homePlate">
            <a:avLst>
              <a:gd name="adj" fmla="val 2133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Pentagon 5">
            <a:extLst>
              <a:ext uri="{FF2B5EF4-FFF2-40B4-BE49-F238E27FC236}">
                <a16:creationId xmlns:a16="http://schemas.microsoft.com/office/drawing/2014/main" id="{B93D100C-11D6-A75D-BF60-A4BBA4726FE9}"/>
              </a:ext>
            </a:extLst>
          </p:cNvPr>
          <p:cNvSpPr/>
          <p:nvPr/>
        </p:nvSpPr>
        <p:spPr>
          <a:xfrm rot="16200000">
            <a:off x="5261344" y="-1502804"/>
            <a:ext cx="1669311" cy="10770782"/>
          </a:xfrm>
          <a:prstGeom prst="homePlate">
            <a:avLst>
              <a:gd name="adj" fmla="val 2133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Pentagon 6">
            <a:extLst>
              <a:ext uri="{FF2B5EF4-FFF2-40B4-BE49-F238E27FC236}">
                <a16:creationId xmlns:a16="http://schemas.microsoft.com/office/drawing/2014/main" id="{00179F93-EAEE-8AFA-9AD8-5106D60C4537}"/>
              </a:ext>
            </a:extLst>
          </p:cNvPr>
          <p:cNvSpPr/>
          <p:nvPr/>
        </p:nvSpPr>
        <p:spPr>
          <a:xfrm rot="16200000">
            <a:off x="5326911" y="362623"/>
            <a:ext cx="1669311" cy="10770782"/>
          </a:xfrm>
          <a:prstGeom prst="homePlate">
            <a:avLst>
              <a:gd name="adj" fmla="val 2133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B96EAEE-4399-B13A-0BAD-D69EFFCBBB46}"/>
              </a:ext>
            </a:extLst>
          </p:cNvPr>
          <p:cNvSpPr/>
          <p:nvPr/>
        </p:nvSpPr>
        <p:spPr>
          <a:xfrm>
            <a:off x="0" y="0"/>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20D1A65-C82F-EC1B-A397-05227EA08FEF}"/>
              </a:ext>
            </a:extLst>
          </p:cNvPr>
          <p:cNvSpPr txBox="1"/>
          <p:nvPr/>
        </p:nvSpPr>
        <p:spPr>
          <a:xfrm>
            <a:off x="404037" y="191386"/>
            <a:ext cx="11270512" cy="923330"/>
          </a:xfrm>
          <a:prstGeom prst="rect">
            <a:avLst/>
          </a:prstGeom>
          <a:noFill/>
        </p:spPr>
        <p:txBody>
          <a:bodyPr wrap="square" rtlCol="0">
            <a:spAutoFit/>
          </a:bodyPr>
          <a:lstStyle/>
          <a:p>
            <a:r>
              <a:rPr lang="en-GB" sz="3600" b="1" i="1" dirty="0">
                <a:solidFill>
                  <a:schemeClr val="tx2">
                    <a:lumMod val="90000"/>
                    <a:lumOff val="10000"/>
                  </a:schemeClr>
                </a:solidFill>
              </a:rPr>
              <a:t>Apprenticeships - which levels are suitable for you? </a:t>
            </a:r>
          </a:p>
          <a:p>
            <a:endParaRPr lang="en-GB" dirty="0"/>
          </a:p>
        </p:txBody>
      </p:sp>
      <p:sp>
        <p:nvSpPr>
          <p:cNvPr id="4" name="TextBox 3">
            <a:extLst>
              <a:ext uri="{FF2B5EF4-FFF2-40B4-BE49-F238E27FC236}">
                <a16:creationId xmlns:a16="http://schemas.microsoft.com/office/drawing/2014/main" id="{480CA96E-FBBC-08A4-CDA5-AA89335872E4}"/>
              </a:ext>
            </a:extLst>
          </p:cNvPr>
          <p:cNvSpPr txBox="1"/>
          <p:nvPr/>
        </p:nvSpPr>
        <p:spPr>
          <a:xfrm>
            <a:off x="808074" y="1713544"/>
            <a:ext cx="10536866" cy="4893647"/>
          </a:xfrm>
          <a:prstGeom prst="rect">
            <a:avLst/>
          </a:prstGeom>
          <a:noFill/>
        </p:spPr>
        <p:txBody>
          <a:bodyPr wrap="square" rtlCol="0">
            <a:spAutoFit/>
          </a:bodyPr>
          <a:lstStyle/>
          <a:p>
            <a:pPr marL="285750" indent="-285750" fontAlgn="base">
              <a:buFont typeface="Arial" panose="020B0604020202020204" pitchFamily="34" charset="0"/>
              <a:buChar char="•"/>
            </a:pPr>
            <a:r>
              <a:rPr lang="en-GB" sz="2000" b="1" i="0" dirty="0">
                <a:effectLst/>
                <a:latin typeface="Arial" panose="020B0604020202020204" pitchFamily="34" charset="0"/>
                <a:cs typeface="Arial" panose="020B0604020202020204" pitchFamily="34" charset="0"/>
              </a:rPr>
              <a:t>Advanced Apprenticeship </a:t>
            </a:r>
            <a:r>
              <a:rPr lang="en-GB" sz="1800" b="0" i="0" dirty="0">
                <a:effectLst/>
                <a:latin typeface="Arial" panose="020B0604020202020204" pitchFamily="34" charset="0"/>
                <a:cs typeface="Arial" panose="020B0604020202020204" pitchFamily="34" charset="0"/>
              </a:rPr>
              <a:t>= L3 – suitable for students who have L3 qualifications in </a:t>
            </a:r>
            <a:r>
              <a:rPr lang="en-GB" sz="1800" dirty="0">
                <a:latin typeface="Arial" panose="020B0604020202020204" pitchFamily="34" charset="0"/>
                <a:cs typeface="Arial" panose="020B0604020202020204" pitchFamily="34" charset="0"/>
              </a:rPr>
              <a:t>subjects unrelated to the apprenticeship programme. </a:t>
            </a:r>
            <a:r>
              <a:rPr lang="en-GB" sz="1800" b="1" i="1" dirty="0">
                <a:solidFill>
                  <a:schemeClr val="bg1"/>
                </a:solidFill>
                <a:latin typeface="Arial" panose="020B0604020202020204" pitchFamily="34" charset="0"/>
                <a:cs typeface="Arial" panose="020B0604020202020204" pitchFamily="34" charset="0"/>
              </a:rPr>
              <a:t>This is a sideways step but sometimes essential to get you onto the correct pathway.</a:t>
            </a:r>
          </a:p>
          <a:p>
            <a:pPr fontAlgn="base"/>
            <a:endParaRPr lang="en-GB" sz="1800" b="0" i="1" dirty="0">
              <a:solidFill>
                <a:srgbClr val="C00000"/>
              </a:solidFill>
              <a:effectLst/>
              <a:latin typeface="Arial" panose="020B0604020202020204" pitchFamily="34" charset="0"/>
              <a:cs typeface="Arial" panose="020B0604020202020204" pitchFamily="34" charset="0"/>
            </a:endParaRPr>
          </a:p>
          <a:p>
            <a:pPr fontAlgn="base"/>
            <a:endParaRPr lang="en-GB" sz="1800" b="0" i="1" dirty="0">
              <a:solidFill>
                <a:srgbClr val="C00000"/>
              </a:solidFill>
              <a:effectLs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endParaRPr lang="en-GB" sz="1800" b="0" i="0" dirty="0">
              <a:effectLs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endParaRPr lang="en-GB" sz="1800" b="0" i="0" dirty="0">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2000" b="1" i="0" dirty="0">
                <a:effectLst/>
                <a:latin typeface="Arial" panose="020B0604020202020204" pitchFamily="34" charset="0"/>
                <a:cs typeface="Arial" panose="020B0604020202020204" pitchFamily="34" charset="0"/>
              </a:rPr>
              <a:t>Higher Apprenticeship </a:t>
            </a:r>
            <a:r>
              <a:rPr lang="en-GB" sz="1800" b="0" i="0" dirty="0">
                <a:effectLst/>
                <a:latin typeface="Arial" panose="020B0604020202020204" pitchFamily="34" charset="0"/>
                <a:cs typeface="Arial" panose="020B0604020202020204" pitchFamily="34" charset="0"/>
              </a:rPr>
              <a:t>= L4 &amp; L5 - suitable for students who have L3 qualifications in </a:t>
            </a:r>
            <a:r>
              <a:rPr lang="en-GB" sz="1800" dirty="0">
                <a:latin typeface="Arial" panose="020B0604020202020204" pitchFamily="34" charset="0"/>
                <a:cs typeface="Arial" panose="020B0604020202020204" pitchFamily="34" charset="0"/>
              </a:rPr>
              <a:t>subjects related</a:t>
            </a:r>
            <a:r>
              <a:rPr lang="en-GB" sz="1800" i="1" dirty="0">
                <a:solidFill>
                  <a:srgbClr val="00B050"/>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to the apprenticeship programme.</a:t>
            </a:r>
            <a:r>
              <a:rPr lang="en-GB" sz="1800" b="0" i="0" dirty="0">
                <a:effectLst/>
                <a:latin typeface="Arial" panose="020B0604020202020204" pitchFamily="34" charset="0"/>
                <a:cs typeface="Arial" panose="020B0604020202020204" pitchFamily="34" charset="0"/>
              </a:rPr>
              <a:t> </a:t>
            </a:r>
            <a:r>
              <a:rPr lang="en-GB" sz="1800" b="1" i="1" dirty="0">
                <a:solidFill>
                  <a:schemeClr val="bg1"/>
                </a:solidFill>
                <a:effectLst/>
                <a:latin typeface="Arial" panose="020B0604020202020204" pitchFamily="34" charset="0"/>
                <a:cs typeface="Arial" panose="020B0604020202020204" pitchFamily="34" charset="0"/>
              </a:rPr>
              <a:t>Competition for thes</a:t>
            </a:r>
            <a:r>
              <a:rPr lang="en-GB" sz="1800" b="1" i="1" dirty="0">
                <a:solidFill>
                  <a:schemeClr val="bg1"/>
                </a:solidFill>
                <a:latin typeface="Arial" panose="020B0604020202020204" pitchFamily="34" charset="0"/>
                <a:cs typeface="Arial" panose="020B0604020202020204" pitchFamily="34" charset="0"/>
              </a:rPr>
              <a:t>e apprenticeships </a:t>
            </a:r>
            <a:r>
              <a:rPr lang="en-GB" sz="1800" b="1" i="1" dirty="0">
                <a:solidFill>
                  <a:schemeClr val="bg1"/>
                </a:solidFill>
                <a:effectLst/>
                <a:latin typeface="Arial" panose="020B0604020202020204" pitchFamily="34" charset="0"/>
                <a:cs typeface="Arial" panose="020B0604020202020204" pitchFamily="34" charset="0"/>
              </a:rPr>
              <a:t>is strong!</a:t>
            </a:r>
          </a:p>
          <a:p>
            <a:pPr algn="l" rtl="0" fontAlgn="base"/>
            <a:endParaRPr lang="en-GB" b="1" i="1" dirty="0">
              <a:solidFill>
                <a:schemeClr val="bg1"/>
              </a:solidFill>
              <a:latin typeface="Arial" panose="020B0604020202020204" pitchFamily="34" charset="0"/>
              <a:cs typeface="Arial" panose="020B0604020202020204" pitchFamily="34" charset="0"/>
            </a:endParaRPr>
          </a:p>
          <a:p>
            <a:pPr algn="l" rtl="0" fontAlgn="base"/>
            <a:endParaRPr lang="en-GB" sz="1800" b="1" i="1" dirty="0">
              <a:solidFill>
                <a:srgbClr val="00B050"/>
              </a:solidFill>
              <a:effectLst/>
              <a:latin typeface="Arial" panose="020B0604020202020204" pitchFamily="34" charset="0"/>
              <a:cs typeface="Arial" panose="020B0604020202020204" pitchFamily="34" charset="0"/>
            </a:endParaRPr>
          </a:p>
          <a:p>
            <a:pPr algn="l" rtl="0" fontAlgn="base"/>
            <a:endParaRPr lang="en-GB" b="1" i="1" dirty="0">
              <a:solidFill>
                <a:srgbClr val="00B050"/>
              </a:solidFill>
              <a:latin typeface="Arial" panose="020B0604020202020204" pitchFamily="34" charset="0"/>
              <a:cs typeface="Arial" panose="020B0604020202020204" pitchFamily="34" charset="0"/>
            </a:endParaRPr>
          </a:p>
          <a:p>
            <a:pPr algn="l" rtl="0" fontAlgn="base"/>
            <a:endParaRPr lang="en-GB" sz="1800" b="0" i="0" dirty="0">
              <a:effectLs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GB" sz="2000" b="1" i="0" dirty="0">
                <a:effectLst/>
                <a:latin typeface="Arial" panose="020B0604020202020204" pitchFamily="34" charset="0"/>
                <a:cs typeface="Arial" panose="020B0604020202020204" pitchFamily="34" charset="0"/>
              </a:rPr>
              <a:t>Degree Apprenticeship </a:t>
            </a:r>
            <a:r>
              <a:rPr lang="en-GB" sz="1800" b="0" i="0" dirty="0">
                <a:effectLst/>
                <a:latin typeface="Arial" panose="020B0604020202020204" pitchFamily="34" charset="0"/>
                <a:cs typeface="Arial" panose="020B0604020202020204" pitchFamily="34" charset="0"/>
              </a:rPr>
              <a:t>= L6 </a:t>
            </a:r>
            <a:r>
              <a:rPr lang="en-GB" sz="1800" dirty="0">
                <a:latin typeface="Arial" panose="020B0604020202020204" pitchFamily="34" charset="0"/>
                <a:cs typeface="Arial" panose="020B0604020202020204" pitchFamily="34" charset="0"/>
              </a:rPr>
              <a:t>&amp;</a:t>
            </a:r>
            <a:r>
              <a:rPr lang="en-GB" sz="1800" b="0" i="0" dirty="0">
                <a:effectLst/>
                <a:latin typeface="Arial" panose="020B0604020202020204" pitchFamily="34" charset="0"/>
                <a:cs typeface="Arial" panose="020B0604020202020204" pitchFamily="34" charset="0"/>
              </a:rPr>
              <a:t> L7 – suitable for students who have 3 A Levels/BTECs/T Level at A* to C</a:t>
            </a:r>
            <a:r>
              <a:rPr lang="en-GB" sz="1800" dirty="0">
                <a:latin typeface="Arial" panose="020B0604020202020204" pitchFamily="34" charset="0"/>
                <a:cs typeface="Arial" panose="020B0604020202020204" pitchFamily="34" charset="0"/>
              </a:rPr>
              <a:t> or</a:t>
            </a:r>
            <a:r>
              <a:rPr lang="en-GB" sz="1800" b="0" i="0" dirty="0">
                <a:effectLst/>
                <a:latin typeface="Arial" panose="020B0604020202020204" pitchFamily="34" charset="0"/>
                <a:cs typeface="Arial" panose="020B0604020202020204" pitchFamily="34" charset="0"/>
              </a:rPr>
              <a:t> D*to M.</a:t>
            </a:r>
            <a:r>
              <a:rPr lang="en-GB" sz="1800" b="0" i="1" dirty="0">
                <a:solidFill>
                  <a:srgbClr val="00B050"/>
                </a:solidFill>
                <a:effectLst/>
                <a:latin typeface="Arial" panose="020B0604020202020204" pitchFamily="34" charset="0"/>
                <a:cs typeface="Arial" panose="020B0604020202020204" pitchFamily="34" charset="0"/>
              </a:rPr>
              <a:t> </a:t>
            </a:r>
            <a:r>
              <a:rPr lang="en-GB" sz="1800" b="1" i="1" dirty="0">
                <a:solidFill>
                  <a:schemeClr val="bg1"/>
                </a:solidFill>
                <a:effectLst/>
                <a:latin typeface="Arial" panose="020B0604020202020204" pitchFamily="34" charset="0"/>
                <a:cs typeface="Arial" panose="020B0604020202020204" pitchFamily="34" charset="0"/>
              </a:rPr>
              <a:t>Competition for thes</a:t>
            </a:r>
            <a:r>
              <a:rPr lang="en-GB" sz="1800" b="1" i="1" dirty="0">
                <a:solidFill>
                  <a:schemeClr val="bg1"/>
                </a:solidFill>
                <a:latin typeface="Arial" panose="020B0604020202020204" pitchFamily="34" charset="0"/>
                <a:cs typeface="Arial" panose="020B0604020202020204" pitchFamily="34" charset="0"/>
              </a:rPr>
              <a:t>e apprenticeships </a:t>
            </a:r>
            <a:r>
              <a:rPr lang="en-GB" sz="1800" b="1" i="1" dirty="0">
                <a:solidFill>
                  <a:schemeClr val="bg1"/>
                </a:solidFill>
                <a:effectLst/>
                <a:latin typeface="Arial" panose="020B0604020202020204" pitchFamily="34" charset="0"/>
                <a:cs typeface="Arial" panose="020B0604020202020204" pitchFamily="34" charset="0"/>
              </a:rPr>
              <a:t>is intense – harder than getting into University degrees! </a:t>
            </a:r>
          </a:p>
          <a:p>
            <a:endParaRPr lang="en-GB" dirty="0"/>
          </a:p>
        </p:txBody>
      </p:sp>
    </p:spTree>
    <p:extLst>
      <p:ext uri="{BB962C8B-B14F-4D97-AF65-F5344CB8AC3E}">
        <p14:creationId xmlns:p14="http://schemas.microsoft.com/office/powerpoint/2010/main" val="2150509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9A8CDD-361C-D0BF-E77D-A5F280B50E02}"/>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E02BFA8-8276-717F-BA12-B790AA19373B}"/>
              </a:ext>
            </a:extLst>
          </p:cNvPr>
          <p:cNvSpPr/>
          <p:nvPr/>
        </p:nvSpPr>
        <p:spPr>
          <a:xfrm>
            <a:off x="489098" y="1584251"/>
            <a:ext cx="11217349" cy="153108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8A3E20A-5683-2F7D-3292-54A656A070B3}"/>
              </a:ext>
            </a:extLst>
          </p:cNvPr>
          <p:cNvSpPr/>
          <p:nvPr/>
        </p:nvSpPr>
        <p:spPr>
          <a:xfrm>
            <a:off x="476694" y="4362034"/>
            <a:ext cx="11313042" cy="153108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3B1E9B7-8F88-2B4C-07B8-E961F29D19BC}"/>
              </a:ext>
            </a:extLst>
          </p:cNvPr>
          <p:cNvSpPr/>
          <p:nvPr/>
        </p:nvSpPr>
        <p:spPr>
          <a:xfrm>
            <a:off x="0" y="0"/>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BEC969C-74DD-3CEE-A6B8-8F97195455CB}"/>
              </a:ext>
            </a:extLst>
          </p:cNvPr>
          <p:cNvSpPr txBox="1"/>
          <p:nvPr/>
        </p:nvSpPr>
        <p:spPr>
          <a:xfrm>
            <a:off x="701749" y="1443841"/>
            <a:ext cx="10526232" cy="4308872"/>
          </a:xfrm>
          <a:prstGeom prst="rect">
            <a:avLst/>
          </a:prstGeom>
          <a:noFill/>
        </p:spPr>
        <p:txBody>
          <a:bodyPr wrap="square">
            <a:spAutoFit/>
          </a:bodyPr>
          <a:lstStyle/>
          <a:p>
            <a:pPr marL="285750" indent="-285750" algn="l" rtl="0" fontAlgn="base">
              <a:buFont typeface="Arial" panose="020B0604020202020204" pitchFamily="34" charset="0"/>
              <a:buChar char="•"/>
            </a:pPr>
            <a:endParaRPr lang="en-GB" sz="1800" b="1" dirty="0">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2000" b="1" i="1" dirty="0">
                <a:latin typeface="Arial" panose="020B0604020202020204" pitchFamily="34" charset="0"/>
                <a:cs typeface="Arial" panose="020B0604020202020204" pitchFamily="34" charset="0"/>
              </a:rPr>
              <a:t>Annual recruitment cycle </a:t>
            </a:r>
            <a:r>
              <a:rPr lang="en-GB" sz="1800" dirty="0">
                <a:latin typeface="Arial" panose="020B0604020202020204" pitchFamily="34" charset="0"/>
                <a:cs typeface="Arial" panose="020B0604020202020204" pitchFamily="34" charset="0"/>
              </a:rPr>
              <a:t>– wave 1 launch begins in </a:t>
            </a:r>
            <a:r>
              <a:rPr lang="en-GB" sz="1800" b="1" dirty="0">
                <a:latin typeface="Arial" panose="020B0604020202020204" pitchFamily="34" charset="0"/>
                <a:cs typeface="Arial" panose="020B0604020202020204" pitchFamily="34" charset="0"/>
              </a:rPr>
              <a:t>October/November </a:t>
            </a:r>
            <a:r>
              <a:rPr lang="en-GB" sz="1800" dirty="0">
                <a:latin typeface="Arial" panose="020B0604020202020204" pitchFamily="34" charset="0"/>
                <a:cs typeface="Arial" panose="020B0604020202020204" pitchFamily="34" charset="0"/>
              </a:rPr>
              <a:t>and wave 2 launch is </a:t>
            </a:r>
            <a:r>
              <a:rPr lang="en-GB" sz="1800" b="1" dirty="0">
                <a:latin typeface="Arial" panose="020B0604020202020204" pitchFamily="34" charset="0"/>
                <a:cs typeface="Arial" panose="020B0604020202020204" pitchFamily="34" charset="0"/>
              </a:rPr>
              <a:t>February</a:t>
            </a:r>
            <a:r>
              <a:rPr lang="en-GB" sz="1800" dirty="0">
                <a:latin typeface="Arial" panose="020B0604020202020204" pitchFamily="34" charset="0"/>
                <a:cs typeface="Arial" panose="020B0604020202020204" pitchFamily="34" charset="0"/>
              </a:rPr>
              <a:t> to fit in with National Apprenticeship Week. </a:t>
            </a:r>
            <a:r>
              <a:rPr lang="en-GB" sz="1800" b="1" i="1" dirty="0">
                <a:solidFill>
                  <a:schemeClr val="bg1"/>
                </a:solidFill>
                <a:latin typeface="Arial" panose="020B0604020202020204" pitchFamily="34" charset="0"/>
                <a:cs typeface="Arial" panose="020B0604020202020204" pitchFamily="34" charset="0"/>
              </a:rPr>
              <a:t>Be ready to start the application process in September of Year 2 – the Apprenticeship/Employment Pathway tasks will prepare you for early applications in the Autumn term of Year 2.  </a:t>
            </a:r>
          </a:p>
          <a:p>
            <a:pPr marL="285750" indent="-285750" algn="l" rtl="0" fontAlgn="base">
              <a:buFont typeface="Arial" panose="020B0604020202020204" pitchFamily="34" charset="0"/>
              <a:buChar char="•"/>
            </a:pPr>
            <a:endParaRPr lang="en-GB" b="1" i="1" dirty="0">
              <a:solidFill>
                <a:srgbClr val="00B05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GB" sz="1800" b="1" i="1" dirty="0">
              <a:solidFill>
                <a:srgbClr val="00B05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GB" b="1" i="1" dirty="0">
              <a:solidFill>
                <a:srgbClr val="00B05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GB" sz="1800" b="1" i="1" dirty="0">
              <a:solidFill>
                <a:srgbClr val="00B05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GB" sz="1800" b="1" i="1" dirty="0">
              <a:solidFill>
                <a:srgbClr val="00B05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2000" b="1" i="1" dirty="0">
                <a:latin typeface="Arial" panose="020B0604020202020204" pitchFamily="34" charset="0"/>
                <a:cs typeface="Arial" panose="020B0604020202020204" pitchFamily="34" charset="0"/>
              </a:rPr>
              <a:t>Ongoing recruitment </a:t>
            </a:r>
            <a:r>
              <a:rPr lang="en-GB" sz="1800" dirty="0">
                <a:latin typeface="Arial" panose="020B0604020202020204" pitchFamily="34" charset="0"/>
                <a:cs typeface="Arial" panose="020B0604020202020204" pitchFamily="34" charset="0"/>
              </a:rPr>
              <a:t>– some employers recruit throughout the year, when needed. They may also be happy to receive applications at any time of the year and keep your information until they have a suitable position available. </a:t>
            </a:r>
            <a:r>
              <a:rPr lang="en-GB" sz="1800" b="1" i="1" dirty="0">
                <a:solidFill>
                  <a:schemeClr val="bg1"/>
                </a:solidFill>
                <a:latin typeface="Arial" panose="020B0604020202020204" pitchFamily="34" charset="0"/>
                <a:cs typeface="Arial" panose="020B0604020202020204" pitchFamily="34" charset="0"/>
              </a:rPr>
              <a:t>The Apprenticeship/Employment Pathway tasks will prepare you for spontaneous applications as &amp; when they are advertised.</a:t>
            </a:r>
            <a:endParaRPr lang="en-GB" sz="18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D5674A4-0541-50FE-ACB0-9B27EDF13EC8}"/>
              </a:ext>
            </a:extLst>
          </p:cNvPr>
          <p:cNvSpPr txBox="1"/>
          <p:nvPr/>
        </p:nvSpPr>
        <p:spPr>
          <a:xfrm>
            <a:off x="476693" y="58847"/>
            <a:ext cx="11238614" cy="1046440"/>
          </a:xfrm>
          <a:prstGeom prst="rect">
            <a:avLst/>
          </a:prstGeom>
          <a:noFill/>
        </p:spPr>
        <p:txBody>
          <a:bodyPr wrap="square" rtlCol="0">
            <a:spAutoFit/>
          </a:bodyPr>
          <a:lstStyle/>
          <a:p>
            <a:pPr algn="ctr"/>
            <a:r>
              <a:rPr lang="en-GB" sz="4400" b="1" i="1" dirty="0">
                <a:solidFill>
                  <a:schemeClr val="tx2">
                    <a:lumMod val="90000"/>
                    <a:lumOff val="10000"/>
                  </a:schemeClr>
                </a:solidFill>
              </a:rPr>
              <a:t>Apprenticeships – when do you apply? </a:t>
            </a:r>
          </a:p>
          <a:p>
            <a:endParaRPr lang="en-GB" dirty="0"/>
          </a:p>
        </p:txBody>
      </p:sp>
      <p:pic>
        <p:nvPicPr>
          <p:cNvPr id="9" name="Graphic 8" descr="History with solid fill">
            <a:extLst>
              <a:ext uri="{FF2B5EF4-FFF2-40B4-BE49-F238E27FC236}">
                <a16:creationId xmlns:a16="http://schemas.microsoft.com/office/drawing/2014/main" id="{DDBFD887-7BC5-B543-0E77-FE052938DF0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26339" y="3277513"/>
            <a:ext cx="914400" cy="914400"/>
          </a:xfrm>
          <a:prstGeom prst="rect">
            <a:avLst/>
          </a:prstGeom>
        </p:spPr>
      </p:pic>
      <p:pic>
        <p:nvPicPr>
          <p:cNvPr id="10" name="Graphic 9" descr="History with solid fill">
            <a:extLst>
              <a:ext uri="{FF2B5EF4-FFF2-40B4-BE49-F238E27FC236}">
                <a16:creationId xmlns:a16="http://schemas.microsoft.com/office/drawing/2014/main" id="{E45C124C-3630-E443-D2A8-F8525148B42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46400" y="3264694"/>
            <a:ext cx="914400" cy="914400"/>
          </a:xfrm>
          <a:prstGeom prst="rect">
            <a:avLst/>
          </a:prstGeom>
        </p:spPr>
      </p:pic>
      <p:pic>
        <p:nvPicPr>
          <p:cNvPr id="11" name="Graphic 10" descr="History with solid fill">
            <a:extLst>
              <a:ext uri="{FF2B5EF4-FFF2-40B4-BE49-F238E27FC236}">
                <a16:creationId xmlns:a16="http://schemas.microsoft.com/office/drawing/2014/main" id="{2622FC4A-730C-D79A-EF91-B8A922DEA3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862485" y="3287648"/>
            <a:ext cx="914400" cy="914400"/>
          </a:xfrm>
          <a:prstGeom prst="rect">
            <a:avLst/>
          </a:prstGeom>
        </p:spPr>
      </p:pic>
      <p:pic>
        <p:nvPicPr>
          <p:cNvPr id="12" name="Graphic 11" descr="History with solid fill">
            <a:extLst>
              <a:ext uri="{FF2B5EF4-FFF2-40B4-BE49-F238E27FC236}">
                <a16:creationId xmlns:a16="http://schemas.microsoft.com/office/drawing/2014/main" id="{A12ABD4E-B9B5-DA02-4B1F-94CCBE675F3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91431" y="3277015"/>
            <a:ext cx="914400" cy="914400"/>
          </a:xfrm>
          <a:prstGeom prst="rect">
            <a:avLst/>
          </a:prstGeom>
        </p:spPr>
      </p:pic>
      <p:pic>
        <p:nvPicPr>
          <p:cNvPr id="13" name="Graphic 12" descr="History with solid fill">
            <a:extLst>
              <a:ext uri="{FF2B5EF4-FFF2-40B4-BE49-F238E27FC236}">
                <a16:creationId xmlns:a16="http://schemas.microsoft.com/office/drawing/2014/main" id="{A34F4E96-464A-3773-00F9-1F3118AD5B8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329239" y="3277015"/>
            <a:ext cx="914400" cy="914400"/>
          </a:xfrm>
          <a:prstGeom prst="rect">
            <a:avLst/>
          </a:prstGeom>
        </p:spPr>
      </p:pic>
      <p:pic>
        <p:nvPicPr>
          <p:cNvPr id="14" name="Graphic 13" descr="History with solid fill">
            <a:extLst>
              <a:ext uri="{FF2B5EF4-FFF2-40B4-BE49-F238E27FC236}">
                <a16:creationId xmlns:a16="http://schemas.microsoft.com/office/drawing/2014/main" id="{8FB23339-AF2B-578D-A52D-14D07B570AC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79882" y="3277015"/>
            <a:ext cx="914400" cy="914400"/>
          </a:xfrm>
          <a:prstGeom prst="rect">
            <a:avLst/>
          </a:prstGeom>
        </p:spPr>
      </p:pic>
      <p:pic>
        <p:nvPicPr>
          <p:cNvPr id="15" name="Graphic 14" descr="History with solid fill">
            <a:extLst>
              <a:ext uri="{FF2B5EF4-FFF2-40B4-BE49-F238E27FC236}">
                <a16:creationId xmlns:a16="http://schemas.microsoft.com/office/drawing/2014/main" id="{1F1D28EA-0456-24BE-A30A-FCF7B315536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568721" y="3275326"/>
            <a:ext cx="914400" cy="914400"/>
          </a:xfrm>
          <a:prstGeom prst="rect">
            <a:avLst/>
          </a:prstGeom>
        </p:spPr>
      </p:pic>
      <p:pic>
        <p:nvPicPr>
          <p:cNvPr id="16" name="Graphic 15" descr="History with solid fill">
            <a:extLst>
              <a:ext uri="{FF2B5EF4-FFF2-40B4-BE49-F238E27FC236}">
                <a16:creationId xmlns:a16="http://schemas.microsoft.com/office/drawing/2014/main" id="{12732039-6067-2074-DA7A-C0B885A9C78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657561" y="3264694"/>
            <a:ext cx="914400" cy="914400"/>
          </a:xfrm>
          <a:prstGeom prst="rect">
            <a:avLst/>
          </a:prstGeom>
        </p:spPr>
      </p:pic>
      <p:pic>
        <p:nvPicPr>
          <p:cNvPr id="17" name="Graphic 16" descr="History with solid fill">
            <a:extLst>
              <a:ext uri="{FF2B5EF4-FFF2-40B4-BE49-F238E27FC236}">
                <a16:creationId xmlns:a16="http://schemas.microsoft.com/office/drawing/2014/main" id="{05681E71-1D72-DCA9-FB30-0216143026D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54546" y="3264694"/>
            <a:ext cx="914400" cy="914400"/>
          </a:xfrm>
          <a:prstGeom prst="rect">
            <a:avLst/>
          </a:prstGeom>
        </p:spPr>
      </p:pic>
      <p:pic>
        <p:nvPicPr>
          <p:cNvPr id="18" name="Graphic 17" descr="History with solid fill">
            <a:extLst>
              <a:ext uri="{FF2B5EF4-FFF2-40B4-BE49-F238E27FC236}">
                <a16:creationId xmlns:a16="http://schemas.microsoft.com/office/drawing/2014/main" id="{EBA0786B-B8EC-1370-C4B1-F2B66DE79A3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00907" y="3285461"/>
            <a:ext cx="914400" cy="914400"/>
          </a:xfrm>
          <a:prstGeom prst="rect">
            <a:avLst/>
          </a:prstGeom>
        </p:spPr>
      </p:pic>
    </p:spTree>
    <p:extLst>
      <p:ext uri="{BB962C8B-B14F-4D97-AF65-F5344CB8AC3E}">
        <p14:creationId xmlns:p14="http://schemas.microsoft.com/office/powerpoint/2010/main" val="677735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EC53-0CB7-10AF-780A-229A9B89C4F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5AB8493-7C3B-9294-67DF-EEEFE0309A57}"/>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357E3C9-EFFC-2B3B-6215-9E8FF14C7A78}"/>
              </a:ext>
            </a:extLst>
          </p:cNvPr>
          <p:cNvSpPr/>
          <p:nvPr/>
        </p:nvSpPr>
        <p:spPr>
          <a:xfrm>
            <a:off x="489098" y="1584251"/>
            <a:ext cx="4901609" cy="483781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637583F-4737-65AC-E26B-4B7B031107E6}"/>
              </a:ext>
            </a:extLst>
          </p:cNvPr>
          <p:cNvSpPr/>
          <p:nvPr/>
        </p:nvSpPr>
        <p:spPr>
          <a:xfrm>
            <a:off x="6334347" y="1584251"/>
            <a:ext cx="4914013" cy="483781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3BDFE9D-BF2B-6C68-A0EA-C3B23AF13434}"/>
              </a:ext>
            </a:extLst>
          </p:cNvPr>
          <p:cNvSpPr/>
          <p:nvPr/>
        </p:nvSpPr>
        <p:spPr>
          <a:xfrm>
            <a:off x="0" y="0"/>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E17068B-9814-B1EF-4C29-C7222BD9DD54}"/>
              </a:ext>
            </a:extLst>
          </p:cNvPr>
          <p:cNvSpPr txBox="1"/>
          <p:nvPr/>
        </p:nvSpPr>
        <p:spPr>
          <a:xfrm>
            <a:off x="587118" y="18566"/>
            <a:ext cx="11313042" cy="830997"/>
          </a:xfrm>
          <a:prstGeom prst="rect">
            <a:avLst/>
          </a:prstGeom>
          <a:noFill/>
        </p:spPr>
        <p:txBody>
          <a:bodyPr wrap="square" rtlCol="0">
            <a:spAutoFit/>
          </a:bodyPr>
          <a:lstStyle/>
          <a:p>
            <a:r>
              <a:rPr lang="en-GB" sz="4800" b="1" i="1" dirty="0">
                <a:solidFill>
                  <a:schemeClr val="accent1">
                    <a:lumMod val="75000"/>
                  </a:schemeClr>
                </a:solidFill>
              </a:rPr>
              <a:t>Apprenticeship &amp; Employment Pathway </a:t>
            </a:r>
            <a:endParaRPr lang="en-GB" sz="4800" b="1" i="1" dirty="0"/>
          </a:p>
        </p:txBody>
      </p:sp>
      <p:sp>
        <p:nvSpPr>
          <p:cNvPr id="8" name="TextBox 7">
            <a:extLst>
              <a:ext uri="{FF2B5EF4-FFF2-40B4-BE49-F238E27FC236}">
                <a16:creationId xmlns:a16="http://schemas.microsoft.com/office/drawing/2014/main" id="{A773423B-7EE0-0697-F87B-F494E3D1BC23}"/>
              </a:ext>
            </a:extLst>
          </p:cNvPr>
          <p:cNvSpPr txBox="1"/>
          <p:nvPr/>
        </p:nvSpPr>
        <p:spPr>
          <a:xfrm>
            <a:off x="943640" y="2200940"/>
            <a:ext cx="3912781" cy="4431983"/>
          </a:xfrm>
          <a:prstGeom prst="rect">
            <a:avLst/>
          </a:prstGeom>
          <a:noFill/>
        </p:spPr>
        <p:txBody>
          <a:bodyPr wrap="square" rtlCol="0">
            <a:spAutoFit/>
          </a:bodyPr>
          <a:lstStyle/>
          <a:p>
            <a:pPr marL="342900" indent="-342900">
              <a:buFont typeface="Wingdings" panose="05000000000000000000" pitchFamily="2" charset="2"/>
              <a:buChar char="ü"/>
            </a:pPr>
            <a:r>
              <a:rPr lang="en-GB" sz="2400" b="1" dirty="0">
                <a:solidFill>
                  <a:schemeClr val="accent1">
                    <a:lumMod val="75000"/>
                  </a:schemeClr>
                </a:solidFill>
              </a:rPr>
              <a:t>Collyer’s Careers SharePoint</a:t>
            </a:r>
          </a:p>
          <a:p>
            <a:pPr marL="342900" indent="-342900">
              <a:buFont typeface="Wingdings" panose="05000000000000000000" pitchFamily="2" charset="2"/>
              <a:buChar char="ü"/>
            </a:pPr>
            <a:r>
              <a:rPr lang="en-GB" sz="2400" b="1" dirty="0">
                <a:solidFill>
                  <a:schemeClr val="accent1">
                    <a:lumMod val="75000"/>
                  </a:schemeClr>
                </a:solidFill>
              </a:rPr>
              <a:t>Apprenticeships/</a:t>
            </a:r>
          </a:p>
          <a:p>
            <a:r>
              <a:rPr lang="en-GB" sz="2400" b="1" dirty="0">
                <a:solidFill>
                  <a:schemeClr val="accent1">
                    <a:lumMod val="75000"/>
                  </a:schemeClr>
                </a:solidFill>
              </a:rPr>
              <a:t>     Employment  </a:t>
            </a:r>
          </a:p>
          <a:p>
            <a:r>
              <a:rPr lang="en-GB" sz="2400" b="1" dirty="0">
                <a:solidFill>
                  <a:schemeClr val="accent1">
                    <a:lumMod val="75000"/>
                  </a:schemeClr>
                </a:solidFill>
              </a:rPr>
              <a:t>     Progression Pathway</a:t>
            </a:r>
          </a:p>
          <a:p>
            <a:pPr marL="342900" indent="-342900">
              <a:buFont typeface="Wingdings" panose="05000000000000000000" pitchFamily="2" charset="2"/>
              <a:buChar char="ü"/>
            </a:pPr>
            <a:r>
              <a:rPr lang="en-GB" sz="2400" b="1" dirty="0">
                <a:solidFill>
                  <a:schemeClr val="accent1">
                    <a:lumMod val="75000"/>
                  </a:schemeClr>
                </a:solidFill>
              </a:rPr>
              <a:t>Personal Statement</a:t>
            </a:r>
          </a:p>
          <a:p>
            <a:pPr marL="342900" indent="-342900">
              <a:buFont typeface="Wingdings" panose="05000000000000000000" pitchFamily="2" charset="2"/>
              <a:buChar char="ü"/>
            </a:pPr>
            <a:r>
              <a:rPr lang="en-GB" sz="2400" b="1" dirty="0">
                <a:solidFill>
                  <a:schemeClr val="accent1">
                    <a:lumMod val="75000"/>
                  </a:schemeClr>
                </a:solidFill>
              </a:rPr>
              <a:t>CV</a:t>
            </a:r>
          </a:p>
          <a:p>
            <a:pPr marL="342900" indent="-342900">
              <a:buFont typeface="Wingdings" panose="05000000000000000000" pitchFamily="2" charset="2"/>
              <a:buChar char="ü"/>
            </a:pPr>
            <a:r>
              <a:rPr lang="en-GB" sz="2400" b="1" dirty="0">
                <a:solidFill>
                  <a:schemeClr val="accent1">
                    <a:lumMod val="75000"/>
                  </a:schemeClr>
                </a:solidFill>
              </a:rPr>
              <a:t>Cover letter</a:t>
            </a:r>
          </a:p>
          <a:p>
            <a:pPr marL="342900" indent="-342900">
              <a:buFont typeface="Wingdings" panose="05000000000000000000" pitchFamily="2" charset="2"/>
              <a:buChar char="ü"/>
            </a:pPr>
            <a:r>
              <a:rPr lang="en-GB" sz="2400" b="1" dirty="0">
                <a:solidFill>
                  <a:schemeClr val="accent1">
                    <a:lumMod val="75000"/>
                  </a:schemeClr>
                </a:solidFill>
              </a:rPr>
              <a:t>LinkedIn profile</a:t>
            </a:r>
          </a:p>
          <a:p>
            <a:pPr marL="342900" indent="-342900">
              <a:buFont typeface="Wingdings" panose="05000000000000000000" pitchFamily="2" charset="2"/>
              <a:buChar char="ü"/>
            </a:pPr>
            <a:r>
              <a:rPr lang="en-GB" sz="2400" b="1" dirty="0">
                <a:solidFill>
                  <a:schemeClr val="accent1">
                    <a:lumMod val="75000"/>
                  </a:schemeClr>
                </a:solidFill>
              </a:rPr>
              <a:t>WEX</a:t>
            </a:r>
          </a:p>
          <a:p>
            <a:pPr marL="342900" indent="-342900">
              <a:buFont typeface="Wingdings" panose="05000000000000000000" pitchFamily="2" charset="2"/>
              <a:buChar char="ü"/>
            </a:pPr>
            <a:r>
              <a:rPr lang="en-GB" sz="2400" b="1" dirty="0">
                <a:solidFill>
                  <a:schemeClr val="accent1">
                    <a:lumMod val="75000"/>
                  </a:schemeClr>
                </a:solidFill>
              </a:rPr>
              <a:t>Part time job</a:t>
            </a:r>
          </a:p>
          <a:p>
            <a:endParaRPr lang="en-GB" dirty="0"/>
          </a:p>
        </p:txBody>
      </p:sp>
      <p:sp>
        <p:nvSpPr>
          <p:cNvPr id="20" name="TextBox 19">
            <a:extLst>
              <a:ext uri="{FF2B5EF4-FFF2-40B4-BE49-F238E27FC236}">
                <a16:creationId xmlns:a16="http://schemas.microsoft.com/office/drawing/2014/main" id="{9935808A-31AC-BF00-F726-CDE035FBDEE8}"/>
              </a:ext>
            </a:extLst>
          </p:cNvPr>
          <p:cNvSpPr txBox="1"/>
          <p:nvPr/>
        </p:nvSpPr>
        <p:spPr>
          <a:xfrm>
            <a:off x="6588641" y="2170791"/>
            <a:ext cx="4444410" cy="4431983"/>
          </a:xfrm>
          <a:prstGeom prst="rect">
            <a:avLst/>
          </a:prstGeom>
          <a:noFill/>
        </p:spPr>
        <p:txBody>
          <a:bodyPr wrap="square" rtlCol="0">
            <a:spAutoFit/>
          </a:bodyPr>
          <a:lstStyle/>
          <a:p>
            <a:pPr marL="285750" indent="-285750">
              <a:buFont typeface="Wingdings" panose="05000000000000000000" pitchFamily="2" charset="2"/>
              <a:buChar char="ü"/>
            </a:pPr>
            <a:r>
              <a:rPr lang="en-GB" sz="2400" b="1" dirty="0">
                <a:solidFill>
                  <a:schemeClr val="accent1">
                    <a:lumMod val="75000"/>
                  </a:schemeClr>
                </a:solidFill>
              </a:rPr>
              <a:t>Collyer’s Careers SharePoint</a:t>
            </a:r>
          </a:p>
          <a:p>
            <a:pPr marL="285750" indent="-285750">
              <a:buFont typeface="Wingdings" panose="05000000000000000000" pitchFamily="2" charset="2"/>
              <a:buChar char="ü"/>
            </a:pPr>
            <a:r>
              <a:rPr lang="en-GB" sz="2400" b="1" dirty="0">
                <a:solidFill>
                  <a:schemeClr val="accent1">
                    <a:lumMod val="75000"/>
                  </a:schemeClr>
                </a:solidFill>
              </a:rPr>
              <a:t>Apprenticeships/</a:t>
            </a:r>
          </a:p>
          <a:p>
            <a:r>
              <a:rPr lang="en-GB" sz="2400" b="1" dirty="0">
                <a:solidFill>
                  <a:schemeClr val="accent1">
                    <a:lumMod val="75000"/>
                  </a:schemeClr>
                </a:solidFill>
              </a:rPr>
              <a:t>    Employment Progression  </a:t>
            </a:r>
          </a:p>
          <a:p>
            <a:r>
              <a:rPr lang="en-GB" sz="2400" b="1" dirty="0">
                <a:solidFill>
                  <a:schemeClr val="accent1">
                    <a:lumMod val="75000"/>
                  </a:schemeClr>
                </a:solidFill>
              </a:rPr>
              <a:t>    Pathway</a:t>
            </a:r>
          </a:p>
          <a:p>
            <a:pPr marL="285750" indent="-285750">
              <a:buFont typeface="Wingdings" panose="05000000000000000000" pitchFamily="2" charset="2"/>
              <a:buChar char="ü"/>
            </a:pPr>
            <a:r>
              <a:rPr lang="en-GB" sz="2400" b="1" dirty="0">
                <a:solidFill>
                  <a:schemeClr val="accent1">
                    <a:lumMod val="75000"/>
                  </a:schemeClr>
                </a:solidFill>
              </a:rPr>
              <a:t>Personal Statement</a:t>
            </a:r>
          </a:p>
          <a:p>
            <a:pPr marL="285750" indent="-285750">
              <a:buFont typeface="Wingdings" panose="05000000000000000000" pitchFamily="2" charset="2"/>
              <a:buChar char="ü"/>
            </a:pPr>
            <a:r>
              <a:rPr lang="en-GB" sz="2400" b="1" dirty="0">
                <a:solidFill>
                  <a:schemeClr val="accent1">
                    <a:lumMod val="75000"/>
                  </a:schemeClr>
                </a:solidFill>
              </a:rPr>
              <a:t>CV</a:t>
            </a:r>
          </a:p>
          <a:p>
            <a:pPr marL="285750" indent="-285750">
              <a:buFont typeface="Wingdings" panose="05000000000000000000" pitchFamily="2" charset="2"/>
              <a:buChar char="ü"/>
            </a:pPr>
            <a:r>
              <a:rPr lang="en-GB" sz="2400" b="1" dirty="0">
                <a:solidFill>
                  <a:schemeClr val="accent1">
                    <a:lumMod val="75000"/>
                  </a:schemeClr>
                </a:solidFill>
              </a:rPr>
              <a:t>Cover letter</a:t>
            </a:r>
          </a:p>
          <a:p>
            <a:pPr marL="285750" indent="-285750">
              <a:buFont typeface="Wingdings" panose="05000000000000000000" pitchFamily="2" charset="2"/>
              <a:buChar char="ü"/>
            </a:pPr>
            <a:r>
              <a:rPr lang="en-GB" sz="2400" b="1" dirty="0">
                <a:solidFill>
                  <a:schemeClr val="accent1">
                    <a:lumMod val="75000"/>
                  </a:schemeClr>
                </a:solidFill>
              </a:rPr>
              <a:t>LinkedIn profile</a:t>
            </a:r>
          </a:p>
          <a:p>
            <a:pPr marL="285750" indent="-285750">
              <a:buFont typeface="Wingdings" panose="05000000000000000000" pitchFamily="2" charset="2"/>
              <a:buChar char="ü"/>
            </a:pPr>
            <a:r>
              <a:rPr lang="en-GB" sz="2400" b="1" dirty="0">
                <a:solidFill>
                  <a:schemeClr val="accent1">
                    <a:lumMod val="75000"/>
                  </a:schemeClr>
                </a:solidFill>
              </a:rPr>
              <a:t>WEX</a:t>
            </a:r>
          </a:p>
          <a:p>
            <a:pPr marL="285750" indent="-285750">
              <a:buFont typeface="Wingdings" panose="05000000000000000000" pitchFamily="2" charset="2"/>
              <a:buChar char="ü"/>
            </a:pPr>
            <a:r>
              <a:rPr lang="en-GB" sz="2400" b="1" dirty="0">
                <a:solidFill>
                  <a:schemeClr val="accent1">
                    <a:lumMod val="75000"/>
                  </a:schemeClr>
                </a:solidFill>
              </a:rPr>
              <a:t>Part time job</a:t>
            </a:r>
          </a:p>
          <a:p>
            <a:endParaRPr lang="en-GB" dirty="0"/>
          </a:p>
        </p:txBody>
      </p:sp>
      <p:sp>
        <p:nvSpPr>
          <p:cNvPr id="21" name="TextBox 20">
            <a:extLst>
              <a:ext uri="{FF2B5EF4-FFF2-40B4-BE49-F238E27FC236}">
                <a16:creationId xmlns:a16="http://schemas.microsoft.com/office/drawing/2014/main" id="{3E082147-6707-A0DB-8557-AEAB28D01E6B}"/>
              </a:ext>
            </a:extLst>
          </p:cNvPr>
          <p:cNvSpPr txBox="1"/>
          <p:nvPr/>
        </p:nvSpPr>
        <p:spPr>
          <a:xfrm>
            <a:off x="553336" y="1609444"/>
            <a:ext cx="3795823" cy="800219"/>
          </a:xfrm>
          <a:prstGeom prst="rect">
            <a:avLst/>
          </a:prstGeom>
          <a:noFill/>
        </p:spPr>
        <p:txBody>
          <a:bodyPr wrap="square" rtlCol="0">
            <a:spAutoFit/>
          </a:bodyPr>
          <a:lstStyle/>
          <a:p>
            <a:r>
              <a:rPr lang="en-GB" sz="2800" b="1" i="1" dirty="0">
                <a:solidFill>
                  <a:srgbClr val="0070C0"/>
                </a:solidFill>
              </a:rPr>
              <a:t>Apprenticeships</a:t>
            </a:r>
            <a:endParaRPr lang="en-GB" sz="2800" dirty="0"/>
          </a:p>
          <a:p>
            <a:endParaRPr lang="en-GB" dirty="0"/>
          </a:p>
        </p:txBody>
      </p:sp>
      <p:sp>
        <p:nvSpPr>
          <p:cNvPr id="22" name="TextBox 21">
            <a:extLst>
              <a:ext uri="{FF2B5EF4-FFF2-40B4-BE49-F238E27FC236}">
                <a16:creationId xmlns:a16="http://schemas.microsoft.com/office/drawing/2014/main" id="{EAAEDAD3-4ABD-5BB1-0D5E-EC2D1C4EE307}"/>
              </a:ext>
            </a:extLst>
          </p:cNvPr>
          <p:cNvSpPr txBox="1"/>
          <p:nvPr/>
        </p:nvSpPr>
        <p:spPr>
          <a:xfrm>
            <a:off x="6334346" y="1609444"/>
            <a:ext cx="4085560" cy="861774"/>
          </a:xfrm>
          <a:prstGeom prst="rect">
            <a:avLst/>
          </a:prstGeom>
          <a:noFill/>
        </p:spPr>
        <p:txBody>
          <a:bodyPr wrap="square" rtlCol="0">
            <a:spAutoFit/>
          </a:bodyPr>
          <a:lstStyle/>
          <a:p>
            <a:r>
              <a:rPr lang="en-GB" sz="3200" b="1" i="1" dirty="0">
                <a:solidFill>
                  <a:schemeClr val="tx2">
                    <a:lumMod val="50000"/>
                    <a:lumOff val="50000"/>
                  </a:schemeClr>
                </a:solidFill>
              </a:rPr>
              <a:t>Employment</a:t>
            </a:r>
            <a:endParaRPr lang="en-GB" sz="3200" b="1" dirty="0">
              <a:solidFill>
                <a:schemeClr val="tx2">
                  <a:lumMod val="50000"/>
                  <a:lumOff val="50000"/>
                </a:schemeClr>
              </a:solidFill>
            </a:endParaRPr>
          </a:p>
          <a:p>
            <a:endParaRPr lang="en-GB" dirty="0"/>
          </a:p>
        </p:txBody>
      </p:sp>
      <p:sp>
        <p:nvSpPr>
          <p:cNvPr id="24" name="Star: 7 Points 23">
            <a:extLst>
              <a:ext uri="{FF2B5EF4-FFF2-40B4-BE49-F238E27FC236}">
                <a16:creationId xmlns:a16="http://schemas.microsoft.com/office/drawing/2014/main" id="{C0C5A616-095E-DE45-7D65-B16180D2C3C9}"/>
              </a:ext>
            </a:extLst>
          </p:cNvPr>
          <p:cNvSpPr/>
          <p:nvPr/>
        </p:nvSpPr>
        <p:spPr>
          <a:xfrm rot="511585">
            <a:off x="9636648" y="1160698"/>
            <a:ext cx="2116761" cy="2020186"/>
          </a:xfrm>
          <a:prstGeom prst="star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5309D30-78F7-B50B-F291-E7E1679FC7F2}"/>
              </a:ext>
            </a:extLst>
          </p:cNvPr>
          <p:cNvSpPr txBox="1"/>
          <p:nvPr/>
        </p:nvSpPr>
        <p:spPr>
          <a:xfrm>
            <a:off x="9930371" y="1584251"/>
            <a:ext cx="1529314" cy="1384995"/>
          </a:xfrm>
          <a:prstGeom prst="rect">
            <a:avLst/>
          </a:prstGeom>
          <a:noFill/>
        </p:spPr>
        <p:txBody>
          <a:bodyPr wrap="square" rtlCol="0">
            <a:spAutoFit/>
          </a:bodyPr>
          <a:lstStyle/>
          <a:p>
            <a:pPr algn="ctr"/>
            <a:r>
              <a:rPr lang="en-GB" sz="2800" b="1" i="1" dirty="0">
                <a:solidFill>
                  <a:srgbClr val="C00000"/>
                </a:solidFill>
              </a:rPr>
              <a:t>Action to take now</a:t>
            </a:r>
            <a:endParaRPr lang="en-GB" sz="2800" b="1" dirty="0"/>
          </a:p>
        </p:txBody>
      </p:sp>
      <p:sp>
        <p:nvSpPr>
          <p:cNvPr id="26" name="Star: 7 Points 25">
            <a:extLst>
              <a:ext uri="{FF2B5EF4-FFF2-40B4-BE49-F238E27FC236}">
                <a16:creationId xmlns:a16="http://schemas.microsoft.com/office/drawing/2014/main" id="{4C7C9361-7059-D9D7-495F-6C45684DC73A}"/>
              </a:ext>
            </a:extLst>
          </p:cNvPr>
          <p:cNvSpPr/>
          <p:nvPr/>
        </p:nvSpPr>
        <p:spPr>
          <a:xfrm rot="511585">
            <a:off x="3948143" y="1190846"/>
            <a:ext cx="2116761" cy="2020186"/>
          </a:xfrm>
          <a:prstGeom prst="star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913DFD6-2518-1CD5-0AAE-4249F75A1012}"/>
              </a:ext>
            </a:extLst>
          </p:cNvPr>
          <p:cNvSpPr txBox="1"/>
          <p:nvPr/>
        </p:nvSpPr>
        <p:spPr>
          <a:xfrm>
            <a:off x="4191887" y="1609444"/>
            <a:ext cx="1529314" cy="1384995"/>
          </a:xfrm>
          <a:prstGeom prst="rect">
            <a:avLst/>
          </a:prstGeom>
          <a:noFill/>
        </p:spPr>
        <p:txBody>
          <a:bodyPr wrap="square" rtlCol="0">
            <a:spAutoFit/>
          </a:bodyPr>
          <a:lstStyle/>
          <a:p>
            <a:pPr algn="ctr"/>
            <a:r>
              <a:rPr lang="en-GB" sz="2800" b="1" i="1" dirty="0">
                <a:solidFill>
                  <a:srgbClr val="C00000"/>
                </a:solidFill>
              </a:rPr>
              <a:t>Action to take now</a:t>
            </a:r>
            <a:endParaRPr lang="en-GB" sz="2800" b="1" dirty="0"/>
          </a:p>
        </p:txBody>
      </p:sp>
    </p:spTree>
    <p:extLst>
      <p:ext uri="{BB962C8B-B14F-4D97-AF65-F5344CB8AC3E}">
        <p14:creationId xmlns:p14="http://schemas.microsoft.com/office/powerpoint/2010/main" val="345847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85D1D-4B55-345D-D03D-E499EF87E1B2}"/>
              </a:ext>
            </a:extLst>
          </p:cNvPr>
          <p:cNvSpPr/>
          <p:nvPr/>
        </p:nvSpPr>
        <p:spPr>
          <a:xfrm>
            <a:off x="-1" y="5316"/>
            <a:ext cx="12191999" cy="685268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rrow: U-Turn 1">
            <a:extLst>
              <a:ext uri="{FF2B5EF4-FFF2-40B4-BE49-F238E27FC236}">
                <a16:creationId xmlns:a16="http://schemas.microsoft.com/office/drawing/2014/main" id="{B9734CC0-39AA-FB97-6C40-88722B605D49}"/>
              </a:ext>
            </a:extLst>
          </p:cNvPr>
          <p:cNvSpPr/>
          <p:nvPr/>
        </p:nvSpPr>
        <p:spPr>
          <a:xfrm>
            <a:off x="343786" y="1967023"/>
            <a:ext cx="5752214" cy="4497572"/>
          </a:xfrm>
          <a:prstGeom prst="utur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Arrow: U-Turn 2">
            <a:extLst>
              <a:ext uri="{FF2B5EF4-FFF2-40B4-BE49-F238E27FC236}">
                <a16:creationId xmlns:a16="http://schemas.microsoft.com/office/drawing/2014/main" id="{09316BB9-A174-E958-6971-6C403F33D43A}"/>
              </a:ext>
            </a:extLst>
          </p:cNvPr>
          <p:cNvSpPr/>
          <p:nvPr/>
        </p:nvSpPr>
        <p:spPr>
          <a:xfrm flipH="1">
            <a:off x="6018026" y="1967023"/>
            <a:ext cx="5752214" cy="4497572"/>
          </a:xfrm>
          <a:prstGeom prst="utur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E7127FD1-4427-B15B-CD4D-316BF0C270DF}"/>
              </a:ext>
            </a:extLst>
          </p:cNvPr>
          <p:cNvSpPr txBox="1"/>
          <p:nvPr/>
        </p:nvSpPr>
        <p:spPr>
          <a:xfrm>
            <a:off x="1" y="393405"/>
            <a:ext cx="12192000" cy="1200329"/>
          </a:xfrm>
          <a:prstGeom prst="rect">
            <a:avLst/>
          </a:prstGeom>
          <a:noFill/>
        </p:spPr>
        <p:txBody>
          <a:bodyPr wrap="square" rtlCol="0">
            <a:spAutoFit/>
          </a:bodyPr>
          <a:lstStyle/>
          <a:p>
            <a:pPr algn="ctr"/>
            <a:r>
              <a:rPr lang="en-GB" sz="7200" b="1" dirty="0">
                <a:solidFill>
                  <a:schemeClr val="bg1"/>
                </a:solidFill>
              </a:rPr>
              <a:t>UCAS &amp;  APPRENTICESHIPS</a:t>
            </a:r>
          </a:p>
        </p:txBody>
      </p:sp>
      <p:sp>
        <p:nvSpPr>
          <p:cNvPr id="5" name="TextBox 4">
            <a:extLst>
              <a:ext uri="{FF2B5EF4-FFF2-40B4-BE49-F238E27FC236}">
                <a16:creationId xmlns:a16="http://schemas.microsoft.com/office/drawing/2014/main" id="{971E3370-F87E-4859-9FD0-37AFED4B4AA3}"/>
              </a:ext>
            </a:extLst>
          </p:cNvPr>
          <p:cNvSpPr txBox="1"/>
          <p:nvPr/>
        </p:nvSpPr>
        <p:spPr>
          <a:xfrm>
            <a:off x="1424763" y="2040299"/>
            <a:ext cx="3136604" cy="1077218"/>
          </a:xfrm>
          <a:prstGeom prst="rect">
            <a:avLst/>
          </a:prstGeom>
          <a:noFill/>
        </p:spPr>
        <p:txBody>
          <a:bodyPr wrap="square" rtlCol="0">
            <a:spAutoFit/>
          </a:bodyPr>
          <a:lstStyle/>
          <a:p>
            <a:pPr algn="ctr"/>
            <a:r>
              <a:rPr lang="en-GB" sz="3200" b="1" dirty="0"/>
              <a:t>PERSONAL STATEMENT</a:t>
            </a:r>
          </a:p>
        </p:txBody>
      </p:sp>
      <p:sp>
        <p:nvSpPr>
          <p:cNvPr id="6" name="TextBox 5">
            <a:extLst>
              <a:ext uri="{FF2B5EF4-FFF2-40B4-BE49-F238E27FC236}">
                <a16:creationId xmlns:a16="http://schemas.microsoft.com/office/drawing/2014/main" id="{DD96E1F0-B13A-894F-88EB-38E327E791C8}"/>
              </a:ext>
            </a:extLst>
          </p:cNvPr>
          <p:cNvSpPr txBox="1"/>
          <p:nvPr/>
        </p:nvSpPr>
        <p:spPr>
          <a:xfrm>
            <a:off x="7751135" y="2040299"/>
            <a:ext cx="2775098" cy="1077218"/>
          </a:xfrm>
          <a:prstGeom prst="rect">
            <a:avLst/>
          </a:prstGeom>
          <a:noFill/>
        </p:spPr>
        <p:txBody>
          <a:bodyPr wrap="square" lIns="91440" tIns="45720" rIns="91440" bIns="45720" rtlCol="0" anchor="t">
            <a:spAutoFit/>
          </a:bodyPr>
          <a:lstStyle/>
          <a:p>
            <a:pPr algn="ctr"/>
            <a:r>
              <a:rPr lang="en-GB" sz="4800" b="1" dirty="0"/>
              <a:t>C.V.</a:t>
            </a:r>
          </a:p>
          <a:p>
            <a:pPr algn="ctr"/>
            <a:r>
              <a:rPr lang="en-GB" sz="1600" b="1" dirty="0"/>
              <a:t>&amp; PERSONAL STATEMENT</a:t>
            </a:r>
          </a:p>
        </p:txBody>
      </p:sp>
      <p:sp>
        <p:nvSpPr>
          <p:cNvPr id="7" name="TextBox 6">
            <a:extLst>
              <a:ext uri="{FF2B5EF4-FFF2-40B4-BE49-F238E27FC236}">
                <a16:creationId xmlns:a16="http://schemas.microsoft.com/office/drawing/2014/main" id="{37DAC587-1C67-9A3C-C27A-CDC7883D49B8}"/>
              </a:ext>
            </a:extLst>
          </p:cNvPr>
          <p:cNvSpPr txBox="1"/>
          <p:nvPr/>
        </p:nvSpPr>
        <p:spPr>
          <a:xfrm>
            <a:off x="0" y="5263116"/>
            <a:ext cx="12192000" cy="1200329"/>
          </a:xfrm>
          <a:prstGeom prst="rect">
            <a:avLst/>
          </a:prstGeom>
          <a:noFill/>
        </p:spPr>
        <p:txBody>
          <a:bodyPr wrap="square" rtlCol="0">
            <a:spAutoFit/>
          </a:bodyPr>
          <a:lstStyle/>
          <a:p>
            <a:pPr algn="ctr"/>
            <a:r>
              <a:rPr lang="en-GB" sz="7200" b="1" dirty="0">
                <a:solidFill>
                  <a:schemeClr val="bg1"/>
                </a:solidFill>
              </a:rPr>
              <a:t>PROGRESSION PATHWAYS</a:t>
            </a:r>
          </a:p>
        </p:txBody>
      </p:sp>
    </p:spTree>
    <p:extLst>
      <p:ext uri="{BB962C8B-B14F-4D97-AF65-F5344CB8AC3E}">
        <p14:creationId xmlns:p14="http://schemas.microsoft.com/office/powerpoint/2010/main" val="435903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1CB8-6B6D-F364-88AC-D0CBB3665FE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7720D06-422F-41AE-D7AA-0FA3A96F7066}"/>
              </a:ext>
            </a:extLst>
          </p:cNvPr>
          <p:cNvSpPr/>
          <p:nvPr/>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9FC0219-4145-9E15-9F16-11235E1BB27E}"/>
              </a:ext>
            </a:extLst>
          </p:cNvPr>
          <p:cNvSpPr/>
          <p:nvPr/>
        </p:nvSpPr>
        <p:spPr>
          <a:xfrm>
            <a:off x="489098" y="1584251"/>
            <a:ext cx="4901609" cy="483781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D356E16-6651-DF4C-3A65-0C48DC49897E}"/>
              </a:ext>
            </a:extLst>
          </p:cNvPr>
          <p:cNvSpPr/>
          <p:nvPr/>
        </p:nvSpPr>
        <p:spPr>
          <a:xfrm>
            <a:off x="6334347" y="1584251"/>
            <a:ext cx="4914013" cy="483781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3817720-8505-C6C0-E897-FF1B77397E73}"/>
              </a:ext>
            </a:extLst>
          </p:cNvPr>
          <p:cNvSpPr/>
          <p:nvPr/>
        </p:nvSpPr>
        <p:spPr>
          <a:xfrm>
            <a:off x="0" y="0"/>
            <a:ext cx="12192000" cy="967563"/>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4E83EF0-DBC0-B214-A3F5-4CB8760948D7}"/>
              </a:ext>
            </a:extLst>
          </p:cNvPr>
          <p:cNvSpPr txBox="1"/>
          <p:nvPr/>
        </p:nvSpPr>
        <p:spPr>
          <a:xfrm>
            <a:off x="587118" y="18566"/>
            <a:ext cx="11313042" cy="830997"/>
          </a:xfrm>
          <a:prstGeom prst="rect">
            <a:avLst/>
          </a:prstGeom>
          <a:noFill/>
        </p:spPr>
        <p:txBody>
          <a:bodyPr wrap="square" rtlCol="0">
            <a:spAutoFit/>
          </a:bodyPr>
          <a:lstStyle/>
          <a:p>
            <a:r>
              <a:rPr lang="en-GB" sz="4800" b="1" i="1" dirty="0">
                <a:solidFill>
                  <a:srgbClr val="FFC000"/>
                </a:solidFill>
              </a:rPr>
              <a:t>Apprenticeship &amp; Employment Pathway </a:t>
            </a:r>
          </a:p>
        </p:txBody>
      </p:sp>
      <p:sp>
        <p:nvSpPr>
          <p:cNvPr id="8" name="TextBox 7">
            <a:extLst>
              <a:ext uri="{FF2B5EF4-FFF2-40B4-BE49-F238E27FC236}">
                <a16:creationId xmlns:a16="http://schemas.microsoft.com/office/drawing/2014/main" id="{3DAF65F4-2699-5DC1-07C7-3CEC06E67454}"/>
              </a:ext>
            </a:extLst>
          </p:cNvPr>
          <p:cNvSpPr txBox="1"/>
          <p:nvPr/>
        </p:nvSpPr>
        <p:spPr>
          <a:xfrm>
            <a:off x="599929" y="2231616"/>
            <a:ext cx="3912781" cy="4431983"/>
          </a:xfrm>
          <a:prstGeom prst="rect">
            <a:avLst/>
          </a:prstGeom>
          <a:noFill/>
        </p:spPr>
        <p:txBody>
          <a:bodyPr wrap="square" rtlCol="0">
            <a:spAutoFit/>
          </a:bodyPr>
          <a:lstStyle/>
          <a:p>
            <a:pPr marL="285750" indent="-285750">
              <a:buFont typeface="Wingdings" panose="05000000000000000000" pitchFamily="2" charset="2"/>
              <a:buChar char="ü"/>
            </a:pPr>
            <a:r>
              <a:rPr lang="en-GB" sz="2400" b="1" dirty="0">
                <a:solidFill>
                  <a:srgbClr val="FFC000"/>
                </a:solidFill>
                <a:hlinkClick r:id="rId2">
                  <a:extLst>
                    <a:ext uri="{A12FA001-AC4F-418D-AE19-62706E023703}">
                      <ahyp:hlinkClr xmlns:ahyp="http://schemas.microsoft.com/office/drawing/2018/hyperlinkcolor" val="tx"/>
                    </a:ext>
                  </a:extLst>
                </a:hlinkClick>
              </a:rPr>
              <a:t>Government Find an Apprenticeship website</a:t>
            </a:r>
            <a:r>
              <a:rPr lang="en-GB" sz="2400" b="1" dirty="0">
                <a:solidFill>
                  <a:srgbClr val="FFC000"/>
                </a:solidFill>
              </a:rPr>
              <a:t> ***</a:t>
            </a:r>
          </a:p>
          <a:p>
            <a:pPr marL="285750" indent="-285750">
              <a:buFont typeface="Wingdings" panose="05000000000000000000" pitchFamily="2" charset="2"/>
              <a:buChar char="ü"/>
            </a:pPr>
            <a:r>
              <a:rPr lang="en-GB" sz="2400" b="1" dirty="0">
                <a:solidFill>
                  <a:srgbClr val="FFC000"/>
                </a:solidFill>
                <a:hlinkClick r:id="rId3">
                  <a:extLst>
                    <a:ext uri="{A12FA001-AC4F-418D-AE19-62706E023703}">
                      <ahyp:hlinkClr xmlns:ahyp="http://schemas.microsoft.com/office/drawing/2018/hyperlinkcolor" val="tx"/>
                    </a:ext>
                  </a:extLst>
                </a:hlinkClick>
              </a:rPr>
              <a:t>UCAS Apprenticeship guidance</a:t>
            </a:r>
            <a:endParaRPr lang="en-GB" sz="2400" b="1" dirty="0">
              <a:solidFill>
                <a:srgbClr val="FFC000"/>
              </a:solidFill>
            </a:endParaRPr>
          </a:p>
          <a:p>
            <a:pPr marL="285750" indent="-285750">
              <a:buFont typeface="Wingdings" panose="05000000000000000000" pitchFamily="2" charset="2"/>
              <a:buChar char="ü"/>
            </a:pPr>
            <a:r>
              <a:rPr lang="en-GB" sz="2400" b="1" dirty="0">
                <a:solidFill>
                  <a:srgbClr val="FFC000"/>
                </a:solidFill>
                <a:cs typeface="Arial" panose="020B0604020202020204" pitchFamily="34" charset="0"/>
              </a:rPr>
              <a:t>Unifrog Apprenticeship search</a:t>
            </a:r>
          </a:p>
          <a:p>
            <a:pPr marL="285750" indent="-285750">
              <a:buFont typeface="Wingdings" panose="05000000000000000000" pitchFamily="2" charset="2"/>
              <a:buChar char="ü"/>
            </a:pPr>
            <a:r>
              <a:rPr lang="en-GB" sz="2400" b="1" dirty="0">
                <a:solidFill>
                  <a:srgbClr val="FFC000"/>
                </a:solidFill>
                <a:cs typeface="Arial" panose="020B0604020202020204" pitchFamily="34" charset="0"/>
              </a:rPr>
              <a:t>Apprenticeship Open Days **</a:t>
            </a:r>
          </a:p>
          <a:p>
            <a:pPr marL="285750" indent="-285750">
              <a:buFont typeface="Wingdings" panose="05000000000000000000" pitchFamily="2" charset="2"/>
              <a:buChar char="ü"/>
            </a:pPr>
            <a:r>
              <a:rPr lang="en-GB" sz="2400" b="1" dirty="0">
                <a:solidFill>
                  <a:srgbClr val="FFC000"/>
                </a:solidFill>
                <a:cs typeface="Arial" panose="020B0604020202020204" pitchFamily="34" charset="0"/>
              </a:rPr>
              <a:t>Social media search </a:t>
            </a:r>
          </a:p>
          <a:p>
            <a:pPr marL="285750" indent="-285750">
              <a:buFont typeface="Wingdings" panose="05000000000000000000" pitchFamily="2" charset="2"/>
              <a:buChar char="ü"/>
            </a:pPr>
            <a:r>
              <a:rPr lang="en-GB" sz="2400" b="1" dirty="0">
                <a:solidFill>
                  <a:srgbClr val="FFC000"/>
                </a:solidFill>
              </a:rPr>
              <a:t>Friends &amp; family</a:t>
            </a:r>
          </a:p>
          <a:p>
            <a:endParaRPr lang="en-GB" dirty="0"/>
          </a:p>
        </p:txBody>
      </p:sp>
      <p:sp>
        <p:nvSpPr>
          <p:cNvPr id="20" name="TextBox 19">
            <a:extLst>
              <a:ext uri="{FF2B5EF4-FFF2-40B4-BE49-F238E27FC236}">
                <a16:creationId xmlns:a16="http://schemas.microsoft.com/office/drawing/2014/main" id="{7C78E2D3-6238-C3D9-E43A-71D34653FD97}"/>
              </a:ext>
            </a:extLst>
          </p:cNvPr>
          <p:cNvSpPr txBox="1"/>
          <p:nvPr/>
        </p:nvSpPr>
        <p:spPr>
          <a:xfrm>
            <a:off x="6464116" y="2762392"/>
            <a:ext cx="4444410" cy="3693319"/>
          </a:xfrm>
          <a:prstGeom prst="rect">
            <a:avLst/>
          </a:prstGeom>
          <a:noFill/>
        </p:spPr>
        <p:txBody>
          <a:bodyPr wrap="square" rtlCol="0">
            <a:spAutoFit/>
          </a:bodyPr>
          <a:lstStyle/>
          <a:p>
            <a:pPr marL="285750" indent="-285750">
              <a:buFont typeface="Wingdings" panose="05000000000000000000" pitchFamily="2" charset="2"/>
              <a:buChar char="ü"/>
            </a:pPr>
            <a:r>
              <a:rPr lang="en-GB" sz="2400" b="1" dirty="0">
                <a:solidFill>
                  <a:srgbClr val="FFC000"/>
                </a:solidFill>
                <a:hlinkClick r:id="rId4">
                  <a:extLst>
                    <a:ext uri="{A12FA001-AC4F-418D-AE19-62706E023703}">
                      <ahyp:hlinkClr xmlns:ahyp="http://schemas.microsoft.com/office/drawing/2018/hyperlinkcolor" val="tx"/>
                    </a:ext>
                  </a:extLst>
                </a:hlinkClick>
              </a:rPr>
              <a:t>Harris Lord </a:t>
            </a:r>
            <a:r>
              <a:rPr lang="en-GB" sz="2400" b="1" dirty="0">
                <a:solidFill>
                  <a:srgbClr val="FFC000"/>
                </a:solidFill>
              </a:rPr>
              <a:t>– Horsham based (very helpful!)***</a:t>
            </a:r>
          </a:p>
          <a:p>
            <a:pPr marL="285750" indent="-285750">
              <a:buFont typeface="Wingdings" panose="05000000000000000000" pitchFamily="2" charset="2"/>
              <a:buChar char="ü"/>
            </a:pPr>
            <a:r>
              <a:rPr lang="en-GB" sz="2400" b="1" dirty="0">
                <a:solidFill>
                  <a:srgbClr val="FFC000"/>
                </a:solidFill>
                <a:hlinkClick r:id="rId5">
                  <a:extLst>
                    <a:ext uri="{A12FA001-AC4F-418D-AE19-62706E023703}">
                      <ahyp:hlinkClr xmlns:ahyp="http://schemas.microsoft.com/office/drawing/2018/hyperlinkcolor" val="tx"/>
                    </a:ext>
                  </a:extLst>
                </a:hlinkClick>
              </a:rPr>
              <a:t>Indeed</a:t>
            </a:r>
            <a:endParaRPr lang="en-GB" sz="2400" b="1" dirty="0">
              <a:solidFill>
                <a:srgbClr val="FFC000"/>
              </a:solidFill>
            </a:endParaRPr>
          </a:p>
          <a:p>
            <a:pPr marL="285750" indent="-285750">
              <a:buFont typeface="Wingdings" panose="05000000000000000000" pitchFamily="2" charset="2"/>
              <a:buChar char="ü"/>
            </a:pPr>
            <a:r>
              <a:rPr lang="en-GB" sz="2400" b="1" dirty="0">
                <a:solidFill>
                  <a:srgbClr val="FFC000"/>
                </a:solidFill>
                <a:hlinkClick r:id="rId6">
                  <a:extLst>
                    <a:ext uri="{A12FA001-AC4F-418D-AE19-62706E023703}">
                      <ahyp:hlinkClr xmlns:ahyp="http://schemas.microsoft.com/office/drawing/2018/hyperlinkcolor" val="tx"/>
                    </a:ext>
                  </a:extLst>
                </a:hlinkClick>
              </a:rPr>
              <a:t>Reed </a:t>
            </a:r>
            <a:endParaRPr lang="en-GB" sz="2400" b="1" dirty="0">
              <a:solidFill>
                <a:srgbClr val="FFC000"/>
              </a:solidFill>
            </a:endParaRPr>
          </a:p>
          <a:p>
            <a:pPr marL="285750" indent="-285750">
              <a:buFont typeface="Wingdings" panose="05000000000000000000" pitchFamily="2" charset="2"/>
              <a:buChar char="ü"/>
            </a:pPr>
            <a:r>
              <a:rPr lang="en-GB" sz="2400" b="1" dirty="0">
                <a:solidFill>
                  <a:srgbClr val="FFC000"/>
                </a:solidFill>
              </a:rPr>
              <a:t>Unifrog Careers Library</a:t>
            </a:r>
          </a:p>
          <a:p>
            <a:pPr marL="285750" indent="-285750">
              <a:buFont typeface="Wingdings" panose="05000000000000000000" pitchFamily="2" charset="2"/>
              <a:buChar char="ü"/>
            </a:pPr>
            <a:r>
              <a:rPr lang="en-GB" sz="2400" b="1" dirty="0">
                <a:solidFill>
                  <a:srgbClr val="FFC000"/>
                </a:solidFill>
              </a:rPr>
              <a:t>Careers Fairs** (in college and in the local area)</a:t>
            </a:r>
          </a:p>
          <a:p>
            <a:pPr marL="285750" indent="-285750">
              <a:buFont typeface="Wingdings" panose="05000000000000000000" pitchFamily="2" charset="2"/>
              <a:buChar char="ü"/>
            </a:pPr>
            <a:r>
              <a:rPr lang="en-GB" sz="2400" b="1" dirty="0">
                <a:solidFill>
                  <a:srgbClr val="FFC000"/>
                </a:solidFill>
              </a:rPr>
              <a:t>Social media search</a:t>
            </a:r>
          </a:p>
          <a:p>
            <a:pPr marL="285750" indent="-285750">
              <a:buFont typeface="Wingdings" panose="05000000000000000000" pitchFamily="2" charset="2"/>
              <a:buChar char="ü"/>
            </a:pPr>
            <a:r>
              <a:rPr lang="en-GB" sz="2400" b="1" dirty="0">
                <a:solidFill>
                  <a:srgbClr val="FFC000"/>
                </a:solidFill>
              </a:rPr>
              <a:t>Friends &amp; family</a:t>
            </a:r>
          </a:p>
          <a:p>
            <a:endParaRPr lang="en-GB" dirty="0"/>
          </a:p>
        </p:txBody>
      </p:sp>
      <p:sp>
        <p:nvSpPr>
          <p:cNvPr id="21" name="TextBox 20">
            <a:extLst>
              <a:ext uri="{FF2B5EF4-FFF2-40B4-BE49-F238E27FC236}">
                <a16:creationId xmlns:a16="http://schemas.microsoft.com/office/drawing/2014/main" id="{EF3CDC50-ED6F-917D-CFB5-35F2F8F50A40}"/>
              </a:ext>
            </a:extLst>
          </p:cNvPr>
          <p:cNvSpPr txBox="1"/>
          <p:nvPr/>
        </p:nvSpPr>
        <p:spPr>
          <a:xfrm>
            <a:off x="587118" y="1578666"/>
            <a:ext cx="3795823" cy="800219"/>
          </a:xfrm>
          <a:prstGeom prst="rect">
            <a:avLst/>
          </a:prstGeom>
          <a:noFill/>
        </p:spPr>
        <p:txBody>
          <a:bodyPr wrap="square" rtlCol="0">
            <a:spAutoFit/>
          </a:bodyPr>
          <a:lstStyle/>
          <a:p>
            <a:r>
              <a:rPr lang="en-GB" sz="2800" b="1" i="1" dirty="0">
                <a:solidFill>
                  <a:srgbClr val="FFC000"/>
                </a:solidFill>
              </a:rPr>
              <a:t>Apprenticeships</a:t>
            </a:r>
            <a:endParaRPr lang="en-GB" sz="2800" dirty="0">
              <a:solidFill>
                <a:srgbClr val="FFC000"/>
              </a:solidFill>
            </a:endParaRPr>
          </a:p>
          <a:p>
            <a:endParaRPr lang="en-GB" dirty="0"/>
          </a:p>
        </p:txBody>
      </p:sp>
      <p:sp>
        <p:nvSpPr>
          <p:cNvPr id="22" name="TextBox 21">
            <a:extLst>
              <a:ext uri="{FF2B5EF4-FFF2-40B4-BE49-F238E27FC236}">
                <a16:creationId xmlns:a16="http://schemas.microsoft.com/office/drawing/2014/main" id="{C8D20893-C0D5-0AAD-AC5E-4A53FA8D152E}"/>
              </a:ext>
            </a:extLst>
          </p:cNvPr>
          <p:cNvSpPr txBox="1"/>
          <p:nvPr/>
        </p:nvSpPr>
        <p:spPr>
          <a:xfrm>
            <a:off x="6373332" y="1578666"/>
            <a:ext cx="4085560" cy="861774"/>
          </a:xfrm>
          <a:prstGeom prst="rect">
            <a:avLst/>
          </a:prstGeom>
          <a:noFill/>
        </p:spPr>
        <p:txBody>
          <a:bodyPr wrap="square" rtlCol="0">
            <a:spAutoFit/>
          </a:bodyPr>
          <a:lstStyle/>
          <a:p>
            <a:r>
              <a:rPr lang="en-GB" sz="3200" b="1" i="1" dirty="0">
                <a:solidFill>
                  <a:srgbClr val="FFC000"/>
                </a:solidFill>
              </a:rPr>
              <a:t>Employment</a:t>
            </a:r>
            <a:endParaRPr lang="en-GB" sz="3200" b="1" dirty="0">
              <a:solidFill>
                <a:srgbClr val="FFC000"/>
              </a:solidFill>
            </a:endParaRPr>
          </a:p>
          <a:p>
            <a:endParaRPr lang="en-GB" dirty="0"/>
          </a:p>
        </p:txBody>
      </p:sp>
      <p:sp>
        <p:nvSpPr>
          <p:cNvPr id="24" name="Star: 7 Points 23">
            <a:extLst>
              <a:ext uri="{FF2B5EF4-FFF2-40B4-BE49-F238E27FC236}">
                <a16:creationId xmlns:a16="http://schemas.microsoft.com/office/drawing/2014/main" id="{01AE1152-4A77-5E44-4350-692B95F2CB32}"/>
              </a:ext>
            </a:extLst>
          </p:cNvPr>
          <p:cNvSpPr/>
          <p:nvPr/>
        </p:nvSpPr>
        <p:spPr>
          <a:xfrm rot="511585">
            <a:off x="9636648" y="1160698"/>
            <a:ext cx="2116761" cy="2020186"/>
          </a:xfrm>
          <a:prstGeom prst="star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F27F80B-3092-E377-CFCE-FCDCD931D7E8}"/>
              </a:ext>
            </a:extLst>
          </p:cNvPr>
          <p:cNvSpPr txBox="1"/>
          <p:nvPr/>
        </p:nvSpPr>
        <p:spPr>
          <a:xfrm>
            <a:off x="9930371" y="1584251"/>
            <a:ext cx="1529314" cy="1384995"/>
          </a:xfrm>
          <a:prstGeom prst="rect">
            <a:avLst/>
          </a:prstGeom>
          <a:noFill/>
        </p:spPr>
        <p:txBody>
          <a:bodyPr wrap="square" rtlCol="0">
            <a:spAutoFit/>
          </a:bodyPr>
          <a:lstStyle/>
          <a:p>
            <a:pPr algn="ctr"/>
            <a:r>
              <a:rPr lang="en-GB" sz="2800" b="1" i="1" dirty="0">
                <a:solidFill>
                  <a:srgbClr val="C00000"/>
                </a:solidFill>
              </a:rPr>
              <a:t>Action to take now</a:t>
            </a:r>
            <a:endParaRPr lang="en-GB" sz="2800" b="1" dirty="0"/>
          </a:p>
        </p:txBody>
      </p:sp>
      <p:sp>
        <p:nvSpPr>
          <p:cNvPr id="26" name="Star: 7 Points 25">
            <a:extLst>
              <a:ext uri="{FF2B5EF4-FFF2-40B4-BE49-F238E27FC236}">
                <a16:creationId xmlns:a16="http://schemas.microsoft.com/office/drawing/2014/main" id="{05A6279A-1505-D74F-224C-08FABA722D61}"/>
              </a:ext>
            </a:extLst>
          </p:cNvPr>
          <p:cNvSpPr/>
          <p:nvPr/>
        </p:nvSpPr>
        <p:spPr>
          <a:xfrm rot="511585">
            <a:off x="3948143" y="1190846"/>
            <a:ext cx="2116761" cy="2020186"/>
          </a:xfrm>
          <a:prstGeom prst="star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B227F06-E536-CFD2-D9E5-A2BABF4A5F83}"/>
              </a:ext>
            </a:extLst>
          </p:cNvPr>
          <p:cNvSpPr txBox="1"/>
          <p:nvPr/>
        </p:nvSpPr>
        <p:spPr>
          <a:xfrm>
            <a:off x="4191887" y="1609444"/>
            <a:ext cx="1529314" cy="1384995"/>
          </a:xfrm>
          <a:prstGeom prst="rect">
            <a:avLst/>
          </a:prstGeom>
          <a:noFill/>
        </p:spPr>
        <p:txBody>
          <a:bodyPr wrap="square" rtlCol="0">
            <a:spAutoFit/>
          </a:bodyPr>
          <a:lstStyle/>
          <a:p>
            <a:pPr algn="ctr"/>
            <a:r>
              <a:rPr lang="en-GB" sz="2800" b="1" i="1" dirty="0">
                <a:solidFill>
                  <a:srgbClr val="C00000"/>
                </a:solidFill>
              </a:rPr>
              <a:t>Action to take now</a:t>
            </a:r>
            <a:endParaRPr lang="en-GB" sz="2800" b="1" dirty="0"/>
          </a:p>
        </p:txBody>
      </p:sp>
    </p:spTree>
    <p:extLst>
      <p:ext uri="{BB962C8B-B14F-4D97-AF65-F5344CB8AC3E}">
        <p14:creationId xmlns:p14="http://schemas.microsoft.com/office/powerpoint/2010/main" val="723553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292EBC-2FAA-CE32-C1B9-231AC9820EDC}"/>
              </a:ext>
            </a:extLst>
          </p:cNvPr>
          <p:cNvSpPr/>
          <p:nvPr/>
        </p:nvSpPr>
        <p:spPr>
          <a:xfrm>
            <a:off x="0" y="-831"/>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46F3EDE-BA8C-A14E-D119-679B6606F1FD}"/>
              </a:ext>
            </a:extLst>
          </p:cNvPr>
          <p:cNvSpPr/>
          <p:nvPr/>
        </p:nvSpPr>
        <p:spPr>
          <a:xfrm>
            <a:off x="0" y="0"/>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A8BA6E1-0E82-A142-726F-BBC8AB007552}"/>
              </a:ext>
            </a:extLst>
          </p:cNvPr>
          <p:cNvSpPr txBox="1"/>
          <p:nvPr/>
        </p:nvSpPr>
        <p:spPr>
          <a:xfrm>
            <a:off x="237995" y="225468"/>
            <a:ext cx="11649205" cy="584775"/>
          </a:xfrm>
          <a:prstGeom prst="rect">
            <a:avLst/>
          </a:prstGeom>
          <a:noFill/>
        </p:spPr>
        <p:txBody>
          <a:bodyPr wrap="square" rtlCol="0">
            <a:spAutoFit/>
          </a:bodyPr>
          <a:lstStyle/>
          <a:p>
            <a:r>
              <a:rPr lang="en-US" sz="3200" b="1" i="1" dirty="0">
                <a:solidFill>
                  <a:schemeClr val="accent1">
                    <a:lumMod val="50000"/>
                  </a:schemeClr>
                </a:solidFill>
              </a:rPr>
              <a:t>Have any more questions about applying for apprenticeships?</a:t>
            </a:r>
            <a:endParaRPr lang="en-GB" sz="3200" dirty="0">
              <a:solidFill>
                <a:schemeClr val="accent1">
                  <a:lumMod val="50000"/>
                </a:schemeClr>
              </a:solidFill>
            </a:endParaRPr>
          </a:p>
        </p:txBody>
      </p:sp>
      <p:sp>
        <p:nvSpPr>
          <p:cNvPr id="4" name="TextBox 3">
            <a:extLst>
              <a:ext uri="{FF2B5EF4-FFF2-40B4-BE49-F238E27FC236}">
                <a16:creationId xmlns:a16="http://schemas.microsoft.com/office/drawing/2014/main" id="{BDADD615-50C2-4C9E-8185-9419E3DBCC87}"/>
              </a:ext>
            </a:extLst>
          </p:cNvPr>
          <p:cNvSpPr txBox="1"/>
          <p:nvPr/>
        </p:nvSpPr>
        <p:spPr>
          <a:xfrm>
            <a:off x="601249" y="1252603"/>
            <a:ext cx="11285951" cy="646331"/>
          </a:xfrm>
          <a:prstGeom prst="rect">
            <a:avLst/>
          </a:prstGeom>
          <a:solidFill>
            <a:srgbClr val="FFC000"/>
          </a:solidFill>
        </p:spPr>
        <p:txBody>
          <a:bodyPr wrap="square" rtlCol="0">
            <a:spAutoFit/>
          </a:bodyPr>
          <a:lstStyle/>
          <a:p>
            <a:r>
              <a:rPr lang="en-US" sz="3600" b="1" dirty="0">
                <a:solidFill>
                  <a:schemeClr val="accent1">
                    <a:lumMod val="50000"/>
                  </a:schemeClr>
                </a:solidFill>
              </a:rPr>
              <a:t>Sign up to the </a:t>
            </a:r>
            <a:r>
              <a:rPr lang="en-GB" sz="3600" b="1" dirty="0">
                <a:solidFill>
                  <a:schemeClr val="accent1">
                    <a:lumMod val="50000"/>
                  </a:schemeClr>
                </a:solidFill>
              </a:rPr>
              <a:t>Apprenticeship Application Workshop</a:t>
            </a:r>
          </a:p>
        </p:txBody>
      </p:sp>
      <p:sp>
        <p:nvSpPr>
          <p:cNvPr id="5" name="TextBox 4">
            <a:extLst>
              <a:ext uri="{FF2B5EF4-FFF2-40B4-BE49-F238E27FC236}">
                <a16:creationId xmlns:a16="http://schemas.microsoft.com/office/drawing/2014/main" id="{C584C9A3-AF9E-5326-B978-0B25323D28C8}"/>
              </a:ext>
            </a:extLst>
          </p:cNvPr>
          <p:cNvSpPr txBox="1"/>
          <p:nvPr/>
        </p:nvSpPr>
        <p:spPr>
          <a:xfrm>
            <a:off x="3283906" y="2183974"/>
            <a:ext cx="5624187" cy="369331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3600" b="1" dirty="0">
                <a:solidFill>
                  <a:srgbClr val="FFC000"/>
                </a:solidFill>
              </a:rPr>
              <a:t>Wednesday 8</a:t>
            </a:r>
            <a:r>
              <a:rPr lang="en-GB" sz="3600" b="1" baseline="30000" dirty="0">
                <a:solidFill>
                  <a:srgbClr val="FFC000"/>
                </a:solidFill>
              </a:rPr>
              <a:t>th</a:t>
            </a:r>
            <a:r>
              <a:rPr lang="en-GB" sz="3600" b="1" dirty="0">
                <a:solidFill>
                  <a:srgbClr val="FFC000"/>
                </a:solidFill>
              </a:rPr>
              <a:t> July</a:t>
            </a:r>
          </a:p>
          <a:p>
            <a:pPr marL="342900" indent="-342900">
              <a:lnSpc>
                <a:spcPct val="150000"/>
              </a:lnSpc>
              <a:buFont typeface="Arial" panose="020B0604020202020204" pitchFamily="34" charset="0"/>
              <a:buChar char="•"/>
            </a:pPr>
            <a:r>
              <a:rPr lang="en-GB" sz="3600" b="1" dirty="0">
                <a:solidFill>
                  <a:srgbClr val="FFC000"/>
                </a:solidFill>
              </a:rPr>
              <a:t>P006</a:t>
            </a:r>
          </a:p>
          <a:p>
            <a:pPr marL="342900" indent="-342900">
              <a:lnSpc>
                <a:spcPct val="150000"/>
              </a:lnSpc>
              <a:buFont typeface="Arial" panose="020B0604020202020204" pitchFamily="34" charset="0"/>
              <a:buChar char="•"/>
            </a:pPr>
            <a:r>
              <a:rPr lang="en-GB" sz="3600" b="1" dirty="0">
                <a:solidFill>
                  <a:srgbClr val="FFC000"/>
                </a:solidFill>
              </a:rPr>
              <a:t>3:10pm – 4.15pm</a:t>
            </a:r>
          </a:p>
          <a:p>
            <a:pPr marL="342900" indent="-342900">
              <a:lnSpc>
                <a:spcPct val="150000"/>
              </a:lnSpc>
              <a:buFont typeface="Arial" panose="020B0604020202020204" pitchFamily="34" charset="0"/>
              <a:buChar char="•"/>
            </a:pPr>
            <a:r>
              <a:rPr lang="en-GB" sz="3600" b="1" dirty="0" err="1">
                <a:solidFill>
                  <a:srgbClr val="FFC000"/>
                </a:solidFill>
              </a:rPr>
              <a:t>MyP</a:t>
            </a:r>
            <a:r>
              <a:rPr lang="en-GB" sz="3600" b="1" dirty="0">
                <a:solidFill>
                  <a:srgbClr val="FFC000"/>
                </a:solidFill>
              </a:rPr>
              <a:t> Shop/Enrichment</a:t>
            </a:r>
          </a:p>
          <a:p>
            <a:endParaRPr lang="en-GB" dirty="0"/>
          </a:p>
        </p:txBody>
      </p:sp>
      <p:sp>
        <p:nvSpPr>
          <p:cNvPr id="11" name="Rectangle 10">
            <a:extLst>
              <a:ext uri="{FF2B5EF4-FFF2-40B4-BE49-F238E27FC236}">
                <a16:creationId xmlns:a16="http://schemas.microsoft.com/office/drawing/2014/main" id="{B6C026BA-46A5-38A6-352B-C85E6B1BF8E5}"/>
              </a:ext>
            </a:extLst>
          </p:cNvPr>
          <p:cNvSpPr/>
          <p:nvPr/>
        </p:nvSpPr>
        <p:spPr>
          <a:xfrm>
            <a:off x="601249" y="2467627"/>
            <a:ext cx="2580362" cy="28308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Star: 7 Points 12">
            <a:extLst>
              <a:ext uri="{FF2B5EF4-FFF2-40B4-BE49-F238E27FC236}">
                <a16:creationId xmlns:a16="http://schemas.microsoft.com/office/drawing/2014/main" id="{24D3EDBC-0D54-F9DD-FD36-9D1118BCB6B8}"/>
              </a:ext>
            </a:extLst>
          </p:cNvPr>
          <p:cNvSpPr/>
          <p:nvPr/>
        </p:nvSpPr>
        <p:spPr>
          <a:xfrm>
            <a:off x="8045159" y="2037411"/>
            <a:ext cx="4410524" cy="4217502"/>
          </a:xfrm>
          <a:prstGeom prst="star7">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18D6AF4-D1E7-7706-D78D-CDEC9D171298}"/>
              </a:ext>
            </a:extLst>
          </p:cNvPr>
          <p:cNvSpPr txBox="1"/>
          <p:nvPr/>
        </p:nvSpPr>
        <p:spPr>
          <a:xfrm rot="1907698">
            <a:off x="7844107" y="3607374"/>
            <a:ext cx="4538597" cy="1569660"/>
          </a:xfrm>
          <a:prstGeom prst="rect">
            <a:avLst/>
          </a:prstGeom>
          <a:noFill/>
        </p:spPr>
        <p:txBody>
          <a:bodyPr wrap="square">
            <a:spAutoFit/>
          </a:bodyPr>
          <a:lstStyle/>
          <a:p>
            <a:pPr algn="ctr"/>
            <a:r>
              <a:rPr lang="en-GB" sz="4800" b="1" dirty="0">
                <a:solidFill>
                  <a:srgbClr val="FF0000"/>
                </a:solidFill>
                <a:latin typeface="Aptos Display" panose="020B0004020202020204" pitchFamily="34" charset="0"/>
              </a:rPr>
              <a:t>DON’T MISS</a:t>
            </a:r>
          </a:p>
          <a:p>
            <a:pPr algn="ctr"/>
            <a:r>
              <a:rPr lang="en-GB" sz="4800" b="1" dirty="0">
                <a:solidFill>
                  <a:srgbClr val="FF0000"/>
                </a:solidFill>
                <a:latin typeface="Aptos Display" panose="020B0004020202020204" pitchFamily="34" charset="0"/>
              </a:rPr>
              <a:t>OUT!!</a:t>
            </a:r>
          </a:p>
        </p:txBody>
      </p:sp>
      <p:sp>
        <p:nvSpPr>
          <p:cNvPr id="12" name="Rectangle 11">
            <a:extLst>
              <a:ext uri="{FF2B5EF4-FFF2-40B4-BE49-F238E27FC236}">
                <a16:creationId xmlns:a16="http://schemas.microsoft.com/office/drawing/2014/main" id="{7C513D96-6D47-5654-CC21-A396C4790477}"/>
              </a:ext>
            </a:extLst>
          </p:cNvPr>
          <p:cNvSpPr/>
          <p:nvPr/>
        </p:nvSpPr>
        <p:spPr>
          <a:xfrm>
            <a:off x="740079" y="2693095"/>
            <a:ext cx="2302702" cy="23799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alligraphy Pen with solid fill">
            <a:extLst>
              <a:ext uri="{FF2B5EF4-FFF2-40B4-BE49-F238E27FC236}">
                <a16:creationId xmlns:a16="http://schemas.microsoft.com/office/drawing/2014/main" id="{ADB36BC0-1F32-5B69-9402-E5C1F522F80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6071" y="2830324"/>
            <a:ext cx="2164915" cy="2164915"/>
          </a:xfrm>
          <a:prstGeom prst="rect">
            <a:avLst/>
          </a:prstGeom>
        </p:spPr>
      </p:pic>
    </p:spTree>
    <p:extLst>
      <p:ext uri="{BB962C8B-B14F-4D97-AF65-F5344CB8AC3E}">
        <p14:creationId xmlns:p14="http://schemas.microsoft.com/office/powerpoint/2010/main" val="1934087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2803E-6CB6-BA7F-ECEA-4A385610C1D1}"/>
              </a:ext>
            </a:extLst>
          </p:cNvPr>
          <p:cNvSpPr/>
          <p:nvPr/>
        </p:nvSpPr>
        <p:spPr>
          <a:xfrm>
            <a:off x="0" y="0"/>
            <a:ext cx="12192000" cy="68204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6E0A67A-6018-2677-1CBD-D2C9B69E16E4}"/>
              </a:ext>
            </a:extLst>
          </p:cNvPr>
          <p:cNvSpPr/>
          <p:nvPr/>
        </p:nvSpPr>
        <p:spPr>
          <a:xfrm>
            <a:off x="0" y="0"/>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C53B7EA-E835-F525-84CC-D377CF76C68E}"/>
              </a:ext>
            </a:extLst>
          </p:cNvPr>
          <p:cNvSpPr txBox="1"/>
          <p:nvPr/>
        </p:nvSpPr>
        <p:spPr>
          <a:xfrm>
            <a:off x="682669" y="37578"/>
            <a:ext cx="11649205" cy="830997"/>
          </a:xfrm>
          <a:prstGeom prst="rect">
            <a:avLst/>
          </a:prstGeom>
          <a:noFill/>
        </p:spPr>
        <p:txBody>
          <a:bodyPr wrap="square" rtlCol="0">
            <a:spAutoFit/>
          </a:bodyPr>
          <a:lstStyle/>
          <a:p>
            <a:r>
              <a:rPr lang="en-GB" sz="4800" b="1" dirty="0"/>
              <a:t>‘</a:t>
            </a:r>
            <a:r>
              <a:rPr lang="en-GB" sz="4800" b="1" dirty="0">
                <a:solidFill>
                  <a:schemeClr val="accent1">
                    <a:lumMod val="50000"/>
                  </a:schemeClr>
                </a:solidFill>
              </a:rPr>
              <a:t>Aspirational Apprentices’ Enrichment</a:t>
            </a:r>
            <a:endParaRPr lang="en-GB" sz="4800" dirty="0">
              <a:solidFill>
                <a:schemeClr val="accent1">
                  <a:lumMod val="50000"/>
                </a:schemeClr>
              </a:solidFill>
            </a:endParaRPr>
          </a:p>
        </p:txBody>
      </p:sp>
      <p:pic>
        <p:nvPicPr>
          <p:cNvPr id="1028" name="Picture 4" descr="Crowd Vector &amp; Graphics to Download">
            <a:extLst>
              <a:ext uri="{FF2B5EF4-FFF2-40B4-BE49-F238E27FC236}">
                <a16:creationId xmlns:a16="http://schemas.microsoft.com/office/drawing/2014/main" id="{41160C34-B9BE-3DE5-C1D0-B77030C47689}"/>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6014" r="6014" b="8599"/>
          <a:stretch>
            <a:fillRect/>
          </a:stretch>
        </p:blipFill>
        <p:spPr bwMode="auto">
          <a:xfrm>
            <a:off x="0" y="967563"/>
            <a:ext cx="12192000" cy="58528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DB286F-50C5-4E40-AA9B-BAD2ADAC3FDD}"/>
              </a:ext>
            </a:extLst>
          </p:cNvPr>
          <p:cNvSpPr txBox="1"/>
          <p:nvPr/>
        </p:nvSpPr>
        <p:spPr>
          <a:xfrm>
            <a:off x="459704" y="1124003"/>
            <a:ext cx="8611144" cy="578619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3200" b="1" dirty="0">
                <a:solidFill>
                  <a:srgbClr val="FFC000"/>
                </a:solidFill>
              </a:rPr>
              <a:t>Autumn Term Friday Enrichment </a:t>
            </a:r>
            <a:r>
              <a:rPr lang="en-GB" sz="3200" b="1" dirty="0">
                <a:solidFill>
                  <a:schemeClr val="bg1"/>
                </a:solidFill>
              </a:rPr>
              <a:t>OR</a:t>
            </a:r>
          </a:p>
          <a:p>
            <a:pPr marL="342900" indent="-342900">
              <a:buFont typeface="Arial" panose="020B0604020202020204" pitchFamily="34" charset="0"/>
              <a:buChar char="•"/>
            </a:pPr>
            <a:r>
              <a:rPr lang="en-GB" sz="3200" b="1" dirty="0">
                <a:solidFill>
                  <a:srgbClr val="FFC000"/>
                </a:solidFill>
              </a:rPr>
              <a:t>Spring Term Friday Enrichment </a:t>
            </a:r>
          </a:p>
          <a:p>
            <a:r>
              <a:rPr lang="en-GB" sz="3200" b="1" dirty="0">
                <a:solidFill>
                  <a:srgbClr val="FFC000"/>
                </a:solidFill>
              </a:rPr>
              <a:t>  </a:t>
            </a:r>
            <a:r>
              <a:rPr lang="en-GB" sz="2400" dirty="0">
                <a:solidFill>
                  <a:schemeClr val="bg1"/>
                </a:solidFill>
              </a:rPr>
              <a:t>(students cannot take part in both terms)</a:t>
            </a:r>
            <a:endParaRPr lang="en-GB" sz="3200" b="1" dirty="0">
              <a:solidFill>
                <a:srgbClr val="FFC000"/>
              </a:solidFill>
            </a:endParaRPr>
          </a:p>
          <a:p>
            <a:pPr marL="342900" indent="-342900">
              <a:lnSpc>
                <a:spcPct val="150000"/>
              </a:lnSpc>
              <a:buFont typeface="Arial" panose="020B0604020202020204" pitchFamily="34" charset="0"/>
              <a:buChar char="•"/>
            </a:pPr>
            <a:r>
              <a:rPr lang="en-GB" sz="3200" b="1" dirty="0">
                <a:solidFill>
                  <a:srgbClr val="FFC000"/>
                </a:solidFill>
              </a:rPr>
              <a:t>2A Students only</a:t>
            </a:r>
          </a:p>
          <a:p>
            <a:pPr marL="342900" indent="-342900">
              <a:lnSpc>
                <a:spcPct val="150000"/>
              </a:lnSpc>
              <a:buFont typeface="Arial" panose="020B0604020202020204" pitchFamily="34" charset="0"/>
              <a:buChar char="•"/>
            </a:pPr>
            <a:r>
              <a:rPr lang="en-GB" sz="3200" b="1" dirty="0">
                <a:solidFill>
                  <a:srgbClr val="FFC000"/>
                </a:solidFill>
              </a:rPr>
              <a:t>Sign up at Enrichment selection in September</a:t>
            </a:r>
          </a:p>
          <a:p>
            <a:pPr marL="342900" indent="-342900">
              <a:lnSpc>
                <a:spcPct val="150000"/>
              </a:lnSpc>
              <a:buFont typeface="Arial" panose="020B0604020202020204" pitchFamily="34" charset="0"/>
              <a:buChar char="•"/>
            </a:pPr>
            <a:r>
              <a:rPr lang="en-GB" sz="3200" b="1" dirty="0">
                <a:solidFill>
                  <a:srgbClr val="FFC000"/>
                </a:solidFill>
              </a:rPr>
              <a:t>Be quick! </a:t>
            </a:r>
            <a:r>
              <a:rPr lang="en-GB" sz="3200" b="1" i="1" dirty="0">
                <a:solidFill>
                  <a:srgbClr val="FFC000"/>
                </a:solidFill>
              </a:rPr>
              <a:t>Spaces are limited and it’s REALLY popular!</a:t>
            </a:r>
          </a:p>
          <a:p>
            <a:endParaRPr lang="en-GB" dirty="0"/>
          </a:p>
        </p:txBody>
      </p:sp>
      <p:sp>
        <p:nvSpPr>
          <p:cNvPr id="5" name="Star: 7 Points 4">
            <a:extLst>
              <a:ext uri="{FF2B5EF4-FFF2-40B4-BE49-F238E27FC236}">
                <a16:creationId xmlns:a16="http://schemas.microsoft.com/office/drawing/2014/main" id="{45B86F96-484E-2910-547F-F32BF29F26DA}"/>
              </a:ext>
            </a:extLst>
          </p:cNvPr>
          <p:cNvSpPr/>
          <p:nvPr/>
        </p:nvSpPr>
        <p:spPr>
          <a:xfrm>
            <a:off x="8045159" y="2037411"/>
            <a:ext cx="4410524" cy="4217502"/>
          </a:xfrm>
          <a:prstGeom prst="star7">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24A5A4-B290-2010-E1BC-3EA4A2745235}"/>
              </a:ext>
            </a:extLst>
          </p:cNvPr>
          <p:cNvSpPr txBox="1"/>
          <p:nvPr/>
        </p:nvSpPr>
        <p:spPr>
          <a:xfrm rot="1907698">
            <a:off x="7844107" y="3607374"/>
            <a:ext cx="4538597" cy="1569660"/>
          </a:xfrm>
          <a:prstGeom prst="rect">
            <a:avLst/>
          </a:prstGeom>
          <a:noFill/>
        </p:spPr>
        <p:txBody>
          <a:bodyPr wrap="square">
            <a:spAutoFit/>
          </a:bodyPr>
          <a:lstStyle/>
          <a:p>
            <a:pPr algn="ctr"/>
            <a:r>
              <a:rPr lang="en-GB" sz="4800" b="1" dirty="0">
                <a:solidFill>
                  <a:srgbClr val="FF0000"/>
                </a:solidFill>
                <a:latin typeface="Aptos Display" panose="020B0004020202020204" pitchFamily="34" charset="0"/>
              </a:rPr>
              <a:t>DON’T MISS</a:t>
            </a:r>
          </a:p>
          <a:p>
            <a:pPr algn="ctr"/>
            <a:r>
              <a:rPr lang="en-GB" sz="4800" b="1" dirty="0">
                <a:solidFill>
                  <a:srgbClr val="FF0000"/>
                </a:solidFill>
                <a:latin typeface="Aptos Display" panose="020B0004020202020204" pitchFamily="34" charset="0"/>
              </a:rPr>
              <a:t>OUT!!</a:t>
            </a:r>
          </a:p>
        </p:txBody>
      </p:sp>
    </p:spTree>
    <p:extLst>
      <p:ext uri="{BB962C8B-B14F-4D97-AF65-F5344CB8AC3E}">
        <p14:creationId xmlns:p14="http://schemas.microsoft.com/office/powerpoint/2010/main" val="497866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DEBF-883B-8494-CACA-FD53AB436DB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AD1A232-16C7-218F-1C2F-A332B20349EB}"/>
              </a:ext>
            </a:extLst>
          </p:cNvPr>
          <p:cNvSpPr/>
          <p:nvPr/>
        </p:nvSpPr>
        <p:spPr>
          <a:xfrm>
            <a:off x="0" y="0"/>
            <a:ext cx="12192000" cy="68204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FD0D117-B4E3-31A2-3B94-B110DCA69ABA}"/>
              </a:ext>
            </a:extLst>
          </p:cNvPr>
          <p:cNvSpPr/>
          <p:nvPr/>
        </p:nvSpPr>
        <p:spPr>
          <a:xfrm>
            <a:off x="0" y="0"/>
            <a:ext cx="12192000" cy="967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6FC0E92-DA00-8BFC-A853-9E781D4F8FA9}"/>
              </a:ext>
            </a:extLst>
          </p:cNvPr>
          <p:cNvSpPr txBox="1"/>
          <p:nvPr/>
        </p:nvSpPr>
        <p:spPr>
          <a:xfrm>
            <a:off x="682669" y="37578"/>
            <a:ext cx="11649205" cy="830997"/>
          </a:xfrm>
          <a:prstGeom prst="rect">
            <a:avLst/>
          </a:prstGeom>
          <a:noFill/>
        </p:spPr>
        <p:txBody>
          <a:bodyPr wrap="square" rtlCol="0">
            <a:spAutoFit/>
          </a:bodyPr>
          <a:lstStyle/>
          <a:p>
            <a:r>
              <a:rPr lang="en-GB" sz="4800" b="1" dirty="0"/>
              <a:t>‘</a:t>
            </a:r>
            <a:r>
              <a:rPr lang="en-GB" sz="4800" b="1" dirty="0">
                <a:solidFill>
                  <a:schemeClr val="accent1">
                    <a:lumMod val="50000"/>
                  </a:schemeClr>
                </a:solidFill>
              </a:rPr>
              <a:t>Aspirational Apprentices’ Enrichment</a:t>
            </a:r>
            <a:endParaRPr lang="en-GB" sz="4800" dirty="0">
              <a:solidFill>
                <a:schemeClr val="accent1">
                  <a:lumMod val="50000"/>
                </a:schemeClr>
              </a:solidFill>
            </a:endParaRPr>
          </a:p>
        </p:txBody>
      </p:sp>
      <p:pic>
        <p:nvPicPr>
          <p:cNvPr id="1028" name="Picture 4" descr="Crowd Vector &amp; Graphics to Download">
            <a:extLst>
              <a:ext uri="{FF2B5EF4-FFF2-40B4-BE49-F238E27FC236}">
                <a16:creationId xmlns:a16="http://schemas.microsoft.com/office/drawing/2014/main" id="{D67FB75E-A0A2-C3B8-FBEC-828562261B1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6014" r="6014" b="8599"/>
          <a:stretch>
            <a:fillRect/>
          </a:stretch>
        </p:blipFill>
        <p:spPr bwMode="auto">
          <a:xfrm>
            <a:off x="0" y="967563"/>
            <a:ext cx="12192000" cy="5852858"/>
          </a:xfrm>
          <a:prstGeom prst="rect">
            <a:avLst/>
          </a:prstGeom>
          <a:noFill/>
          <a:extLst>
            <a:ext uri="{909E8E84-426E-40DD-AFC4-6F175D3DCCD1}">
              <a14:hiddenFill xmlns:a14="http://schemas.microsoft.com/office/drawing/2010/main">
                <a:solidFill>
                  <a:srgbClr val="FFFFFF"/>
                </a:solidFill>
              </a14:hiddenFill>
            </a:ext>
          </a:extLst>
        </p:spPr>
      </p:pic>
      <p:sp>
        <p:nvSpPr>
          <p:cNvPr id="5" name="Star: 7 Points 4">
            <a:extLst>
              <a:ext uri="{FF2B5EF4-FFF2-40B4-BE49-F238E27FC236}">
                <a16:creationId xmlns:a16="http://schemas.microsoft.com/office/drawing/2014/main" id="{08E50023-5130-FE2D-E717-1C7752C5ACF8}"/>
              </a:ext>
            </a:extLst>
          </p:cNvPr>
          <p:cNvSpPr/>
          <p:nvPr/>
        </p:nvSpPr>
        <p:spPr>
          <a:xfrm>
            <a:off x="8045159" y="2037411"/>
            <a:ext cx="4410524" cy="4217502"/>
          </a:xfrm>
          <a:prstGeom prst="star7">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5995D2B-0186-20D8-C520-E607DA72A95B}"/>
              </a:ext>
            </a:extLst>
          </p:cNvPr>
          <p:cNvSpPr txBox="1"/>
          <p:nvPr/>
        </p:nvSpPr>
        <p:spPr>
          <a:xfrm rot="1907698">
            <a:off x="7844107" y="3607374"/>
            <a:ext cx="4538597" cy="1569660"/>
          </a:xfrm>
          <a:prstGeom prst="rect">
            <a:avLst/>
          </a:prstGeom>
          <a:noFill/>
        </p:spPr>
        <p:txBody>
          <a:bodyPr wrap="square">
            <a:spAutoFit/>
          </a:bodyPr>
          <a:lstStyle/>
          <a:p>
            <a:pPr algn="ctr"/>
            <a:r>
              <a:rPr lang="en-GB" sz="4800" b="1" dirty="0">
                <a:solidFill>
                  <a:srgbClr val="FF0000"/>
                </a:solidFill>
                <a:latin typeface="Aptos Display" panose="020B0004020202020204" pitchFamily="34" charset="0"/>
              </a:rPr>
              <a:t>DON’T MISS</a:t>
            </a:r>
          </a:p>
          <a:p>
            <a:pPr algn="ctr"/>
            <a:r>
              <a:rPr lang="en-GB" sz="4800" b="1" dirty="0">
                <a:solidFill>
                  <a:srgbClr val="FF0000"/>
                </a:solidFill>
                <a:latin typeface="Aptos Display" panose="020B0004020202020204" pitchFamily="34" charset="0"/>
              </a:rPr>
              <a:t>OUT!!</a:t>
            </a:r>
          </a:p>
        </p:txBody>
      </p:sp>
      <p:sp>
        <p:nvSpPr>
          <p:cNvPr id="8" name="TextBox 7">
            <a:extLst>
              <a:ext uri="{FF2B5EF4-FFF2-40B4-BE49-F238E27FC236}">
                <a16:creationId xmlns:a16="http://schemas.microsoft.com/office/drawing/2014/main" id="{0C03E2A3-6AC0-71B2-7CCB-926A7CC0EC3D}"/>
              </a:ext>
            </a:extLst>
          </p:cNvPr>
          <p:cNvSpPr txBox="1"/>
          <p:nvPr/>
        </p:nvSpPr>
        <p:spPr>
          <a:xfrm>
            <a:off x="554653" y="1628507"/>
            <a:ext cx="8214443" cy="360098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b="1" dirty="0">
                <a:solidFill>
                  <a:srgbClr val="FFC000"/>
                </a:solidFill>
              </a:rPr>
              <a:t>Guest speakers from apprenticeship providers</a:t>
            </a:r>
          </a:p>
          <a:p>
            <a:pPr marL="342900" indent="-342900">
              <a:lnSpc>
                <a:spcPct val="150000"/>
              </a:lnSpc>
              <a:buFont typeface="Arial" panose="020B0604020202020204" pitchFamily="34" charset="0"/>
              <a:buChar char="•"/>
            </a:pPr>
            <a:r>
              <a:rPr lang="en-GB" sz="2800" b="1" dirty="0">
                <a:solidFill>
                  <a:srgbClr val="FFC000"/>
                </a:solidFill>
              </a:rPr>
              <a:t>Top tips from current apprentices &amp; employers</a:t>
            </a:r>
          </a:p>
          <a:p>
            <a:pPr marL="342900" indent="-342900">
              <a:lnSpc>
                <a:spcPct val="150000"/>
              </a:lnSpc>
              <a:buFont typeface="Arial" panose="020B0604020202020204" pitchFamily="34" charset="0"/>
              <a:buChar char="•"/>
            </a:pPr>
            <a:r>
              <a:rPr lang="en-GB" sz="2800" b="1" dirty="0">
                <a:solidFill>
                  <a:srgbClr val="FFC000"/>
                </a:solidFill>
              </a:rPr>
              <a:t>Support with Find an Apprenticeship registration</a:t>
            </a:r>
          </a:p>
          <a:p>
            <a:pPr marL="342900" indent="-342900">
              <a:lnSpc>
                <a:spcPct val="150000"/>
              </a:lnSpc>
              <a:buFont typeface="Arial" panose="020B0604020202020204" pitchFamily="34" charset="0"/>
              <a:buChar char="•"/>
            </a:pPr>
            <a:r>
              <a:rPr lang="en-GB" sz="2800" b="1" dirty="0">
                <a:solidFill>
                  <a:srgbClr val="FFC000"/>
                </a:solidFill>
              </a:rPr>
              <a:t>Build your LinkedIn profile</a:t>
            </a:r>
          </a:p>
          <a:p>
            <a:endParaRPr lang="en-GB" dirty="0"/>
          </a:p>
        </p:txBody>
      </p:sp>
    </p:spTree>
    <p:extLst>
      <p:ext uri="{BB962C8B-B14F-4D97-AF65-F5344CB8AC3E}">
        <p14:creationId xmlns:p14="http://schemas.microsoft.com/office/powerpoint/2010/main" val="2487394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F5E528-1A2F-A4A8-BE26-56013BFFDF66}"/>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575C8C1-3CB5-3B30-CF27-405653FDD7FE}"/>
              </a:ext>
            </a:extLst>
          </p:cNvPr>
          <p:cNvPicPr>
            <a:picLocks noChangeAspect="1"/>
          </p:cNvPicPr>
          <p:nvPr/>
        </p:nvPicPr>
        <p:blipFill>
          <a:blip r:embed="rId2"/>
          <a:stretch>
            <a:fillRect/>
          </a:stretch>
        </p:blipFill>
        <p:spPr>
          <a:xfrm>
            <a:off x="7269018" y="283463"/>
            <a:ext cx="4822398" cy="6291071"/>
          </a:xfrm>
          <a:prstGeom prst="rect">
            <a:avLst/>
          </a:prstGeom>
        </p:spPr>
      </p:pic>
      <p:sp>
        <p:nvSpPr>
          <p:cNvPr id="4" name="Arrow: Pentagon 3">
            <a:extLst>
              <a:ext uri="{FF2B5EF4-FFF2-40B4-BE49-F238E27FC236}">
                <a16:creationId xmlns:a16="http://schemas.microsoft.com/office/drawing/2014/main" id="{1BF0E3FA-767A-0FA1-1A14-D28C47F34111}"/>
              </a:ext>
            </a:extLst>
          </p:cNvPr>
          <p:cNvSpPr/>
          <p:nvPr/>
        </p:nvSpPr>
        <p:spPr>
          <a:xfrm>
            <a:off x="944464" y="544266"/>
            <a:ext cx="6776581" cy="5448822"/>
          </a:xfrm>
          <a:prstGeom prst="homePlate">
            <a:avLst>
              <a:gd name="adj" fmla="val 2540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7D8D8FF-E561-7CD5-0DDC-A228234A3D6B}"/>
              </a:ext>
            </a:extLst>
          </p:cNvPr>
          <p:cNvSpPr txBox="1"/>
          <p:nvPr/>
        </p:nvSpPr>
        <p:spPr>
          <a:xfrm>
            <a:off x="1127344" y="982176"/>
            <a:ext cx="5419760" cy="4893647"/>
          </a:xfrm>
          <a:prstGeom prst="rect">
            <a:avLst/>
          </a:prstGeom>
          <a:noFill/>
        </p:spPr>
        <p:txBody>
          <a:bodyPr wrap="square" rtlCol="0">
            <a:spAutoFit/>
          </a:bodyPr>
          <a:lstStyle/>
          <a:p>
            <a:r>
              <a:rPr lang="en-US" sz="3600" b="1" i="1" dirty="0">
                <a:solidFill>
                  <a:schemeClr val="accent1">
                    <a:lumMod val="50000"/>
                  </a:schemeClr>
                </a:solidFill>
              </a:rPr>
              <a:t>Need more support with your progression planning?</a:t>
            </a:r>
            <a:br>
              <a:rPr lang="en-US" sz="3600" b="1" i="1" dirty="0">
                <a:solidFill>
                  <a:schemeClr val="accent1">
                    <a:lumMod val="50000"/>
                  </a:schemeClr>
                </a:solidFill>
              </a:rPr>
            </a:br>
            <a:br>
              <a:rPr lang="en-US" sz="3600" b="1" i="1" dirty="0">
                <a:solidFill>
                  <a:schemeClr val="accent1">
                    <a:lumMod val="50000"/>
                  </a:schemeClr>
                </a:solidFill>
              </a:rPr>
            </a:br>
            <a:r>
              <a:rPr lang="en-US" sz="2800" b="1" dirty="0">
                <a:solidFill>
                  <a:schemeClr val="accent1">
                    <a:lumMod val="50000"/>
                  </a:schemeClr>
                </a:solidFill>
              </a:rPr>
              <a:t>Careers &amp; WEX Drop-in sessions </a:t>
            </a:r>
            <a:br>
              <a:rPr lang="en-US" sz="2800" b="1" dirty="0">
                <a:solidFill>
                  <a:schemeClr val="accent1">
                    <a:lumMod val="50000"/>
                  </a:schemeClr>
                </a:solidFill>
              </a:rPr>
            </a:br>
            <a:r>
              <a:rPr lang="en-US" sz="2800" b="1" dirty="0">
                <a:solidFill>
                  <a:schemeClr val="accent1">
                    <a:lumMod val="50000"/>
                  </a:schemeClr>
                </a:solidFill>
              </a:rPr>
              <a:t>Tuesdays &amp; Thursdays </a:t>
            </a:r>
          </a:p>
          <a:p>
            <a:r>
              <a:rPr lang="en-US" sz="2800" b="1" dirty="0">
                <a:solidFill>
                  <a:schemeClr val="accent1">
                    <a:lumMod val="50000"/>
                  </a:schemeClr>
                </a:solidFill>
              </a:rPr>
              <a:t>1:20 – 2:05pm</a:t>
            </a:r>
            <a:br>
              <a:rPr lang="en-US" sz="2800" b="1" dirty="0">
                <a:solidFill>
                  <a:schemeClr val="accent1">
                    <a:lumMod val="50000"/>
                  </a:schemeClr>
                </a:solidFill>
              </a:rPr>
            </a:br>
            <a:br>
              <a:rPr lang="en-US" sz="2800" b="1" dirty="0">
                <a:solidFill>
                  <a:schemeClr val="accent1">
                    <a:lumMod val="50000"/>
                  </a:schemeClr>
                </a:solidFill>
              </a:rPr>
            </a:br>
            <a:r>
              <a:rPr lang="en-US" sz="2800" b="1" dirty="0">
                <a:solidFill>
                  <a:schemeClr val="accent1">
                    <a:lumMod val="50000"/>
                  </a:schemeClr>
                </a:solidFill>
              </a:rPr>
              <a:t>Careers Office – K003</a:t>
            </a:r>
            <a:br>
              <a:rPr lang="en-US" sz="2800" b="1" dirty="0">
                <a:solidFill>
                  <a:schemeClr val="accent1">
                    <a:lumMod val="50000"/>
                  </a:schemeClr>
                </a:solidFill>
              </a:rPr>
            </a:br>
            <a:endParaRPr lang="en-GB" sz="2800" b="1" dirty="0">
              <a:solidFill>
                <a:schemeClr val="accent1">
                  <a:lumMod val="50000"/>
                </a:schemeClr>
              </a:solidFill>
            </a:endParaRPr>
          </a:p>
        </p:txBody>
      </p:sp>
    </p:spTree>
    <p:extLst>
      <p:ext uri="{BB962C8B-B14F-4D97-AF65-F5344CB8AC3E}">
        <p14:creationId xmlns:p14="http://schemas.microsoft.com/office/powerpoint/2010/main" val="2894855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A616AE-B63A-E028-5858-156301FF717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29F39BE5-F3D3-FA26-491E-935EB0059D4F}"/>
              </a:ext>
            </a:extLst>
          </p:cNvPr>
          <p:cNvPicPr>
            <a:picLocks noChangeAspect="1"/>
          </p:cNvPicPr>
          <p:nvPr/>
        </p:nvPicPr>
        <p:blipFill>
          <a:blip r:embed="rId2"/>
          <a:srcRect b="5966"/>
          <a:stretch/>
        </p:blipFill>
        <p:spPr>
          <a:xfrm>
            <a:off x="371698" y="323997"/>
            <a:ext cx="7124255" cy="6210006"/>
          </a:xfrm>
          <a:prstGeom prst="rect">
            <a:avLst/>
          </a:prstGeom>
        </p:spPr>
      </p:pic>
      <p:pic>
        <p:nvPicPr>
          <p:cNvPr id="13" name="Picture 12">
            <a:extLst>
              <a:ext uri="{FF2B5EF4-FFF2-40B4-BE49-F238E27FC236}">
                <a16:creationId xmlns:a16="http://schemas.microsoft.com/office/drawing/2014/main" id="{43CF48CB-6E36-B078-9173-EEEE34B33BCE}"/>
              </a:ext>
            </a:extLst>
          </p:cNvPr>
          <p:cNvPicPr>
            <a:picLocks noChangeAspect="1"/>
          </p:cNvPicPr>
          <p:nvPr/>
        </p:nvPicPr>
        <p:blipFill>
          <a:blip r:embed="rId2"/>
          <a:srcRect l="24108" t="21220" b="71444"/>
          <a:stretch/>
        </p:blipFill>
        <p:spPr>
          <a:xfrm>
            <a:off x="371698" y="1743740"/>
            <a:ext cx="5406716" cy="484503"/>
          </a:xfrm>
          <a:prstGeom prst="rect">
            <a:avLst/>
          </a:prstGeom>
        </p:spPr>
      </p:pic>
      <p:pic>
        <p:nvPicPr>
          <p:cNvPr id="1026" name="Picture 2" descr="Smartphone Image, Mobile Device, Phone Graphic PNG Photo">
            <a:extLst>
              <a:ext uri="{FF2B5EF4-FFF2-40B4-BE49-F238E27FC236}">
                <a16:creationId xmlns:a16="http://schemas.microsoft.com/office/drawing/2014/main" id="{5E365980-AC02-8DFA-C96C-3F8C9331D9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53" r="23819"/>
          <a:stretch/>
        </p:blipFill>
        <p:spPr bwMode="auto">
          <a:xfrm>
            <a:off x="2828382" y="294558"/>
            <a:ext cx="4694499" cy="62394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3C2489-4560-B404-3E80-05948388D465}"/>
              </a:ext>
            </a:extLst>
          </p:cNvPr>
          <p:cNvPicPr>
            <a:picLocks noChangeAspect="1"/>
          </p:cNvPicPr>
          <p:nvPr/>
        </p:nvPicPr>
        <p:blipFill>
          <a:blip r:embed="rId4"/>
          <a:stretch>
            <a:fillRect/>
          </a:stretch>
        </p:blipFill>
        <p:spPr>
          <a:xfrm rot="20663601">
            <a:off x="3730077" y="864863"/>
            <a:ext cx="2371173" cy="3396545"/>
          </a:xfrm>
          <a:prstGeom prst="rect">
            <a:avLst/>
          </a:prstGeom>
        </p:spPr>
      </p:pic>
      <p:pic>
        <p:nvPicPr>
          <p:cNvPr id="5" name="Picture 4">
            <a:extLst>
              <a:ext uri="{FF2B5EF4-FFF2-40B4-BE49-F238E27FC236}">
                <a16:creationId xmlns:a16="http://schemas.microsoft.com/office/drawing/2014/main" id="{DC1CA0ED-D4B4-A28F-3D11-7940FC991C21}"/>
              </a:ext>
            </a:extLst>
          </p:cNvPr>
          <p:cNvPicPr>
            <a:picLocks noChangeAspect="1"/>
          </p:cNvPicPr>
          <p:nvPr/>
        </p:nvPicPr>
        <p:blipFill>
          <a:blip r:embed="rId5"/>
          <a:srcRect b="52482"/>
          <a:stretch/>
        </p:blipFill>
        <p:spPr>
          <a:xfrm rot="20675644">
            <a:off x="4355524" y="4140273"/>
            <a:ext cx="2367216" cy="1231766"/>
          </a:xfrm>
          <a:prstGeom prst="rect">
            <a:avLst/>
          </a:prstGeom>
        </p:spPr>
      </p:pic>
      <p:pic>
        <p:nvPicPr>
          <p:cNvPr id="6" name="Picture 5">
            <a:extLst>
              <a:ext uri="{FF2B5EF4-FFF2-40B4-BE49-F238E27FC236}">
                <a16:creationId xmlns:a16="http://schemas.microsoft.com/office/drawing/2014/main" id="{D6F959CE-D327-E6C1-7A32-201A93E78380}"/>
              </a:ext>
            </a:extLst>
          </p:cNvPr>
          <p:cNvPicPr>
            <a:picLocks noChangeAspect="1"/>
          </p:cNvPicPr>
          <p:nvPr/>
        </p:nvPicPr>
        <p:blipFill>
          <a:blip r:embed="rId5"/>
          <a:stretch>
            <a:fillRect/>
          </a:stretch>
        </p:blipFill>
        <p:spPr>
          <a:xfrm>
            <a:off x="8048598" y="2362200"/>
            <a:ext cx="3836606" cy="4201241"/>
          </a:xfrm>
          <a:prstGeom prst="rect">
            <a:avLst/>
          </a:prstGeom>
        </p:spPr>
      </p:pic>
      <p:pic>
        <p:nvPicPr>
          <p:cNvPr id="7" name="Picture 6">
            <a:extLst>
              <a:ext uri="{FF2B5EF4-FFF2-40B4-BE49-F238E27FC236}">
                <a16:creationId xmlns:a16="http://schemas.microsoft.com/office/drawing/2014/main" id="{3178C924-953F-3E73-EA10-ABC4674D0353}"/>
              </a:ext>
            </a:extLst>
          </p:cNvPr>
          <p:cNvPicPr>
            <a:picLocks noChangeAspect="1"/>
          </p:cNvPicPr>
          <p:nvPr/>
        </p:nvPicPr>
        <p:blipFill>
          <a:blip r:embed="rId4"/>
          <a:srcRect t="62377"/>
          <a:stretch/>
        </p:blipFill>
        <p:spPr>
          <a:xfrm>
            <a:off x="8048598" y="294558"/>
            <a:ext cx="3836606" cy="2067641"/>
          </a:xfrm>
          <a:prstGeom prst="rect">
            <a:avLst/>
          </a:prstGeom>
        </p:spPr>
      </p:pic>
      <p:sp>
        <p:nvSpPr>
          <p:cNvPr id="12" name="Rectangle 11">
            <a:extLst>
              <a:ext uri="{FF2B5EF4-FFF2-40B4-BE49-F238E27FC236}">
                <a16:creationId xmlns:a16="http://schemas.microsoft.com/office/drawing/2014/main" id="{449918F5-13D1-B22A-7F04-362DC8D73791}"/>
              </a:ext>
            </a:extLst>
          </p:cNvPr>
          <p:cNvSpPr/>
          <p:nvPr/>
        </p:nvSpPr>
        <p:spPr>
          <a:xfrm>
            <a:off x="7495953" y="127591"/>
            <a:ext cx="579573" cy="653902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721109B-9D34-614F-62B6-042375789A63}"/>
              </a:ext>
            </a:extLst>
          </p:cNvPr>
          <p:cNvSpPr txBox="1"/>
          <p:nvPr/>
        </p:nvSpPr>
        <p:spPr>
          <a:xfrm rot="20653307">
            <a:off x="3785471" y="1413922"/>
            <a:ext cx="1748950" cy="276999"/>
          </a:xfrm>
          <a:prstGeom prst="rect">
            <a:avLst/>
          </a:prstGeom>
          <a:solidFill>
            <a:schemeClr val="bg1"/>
          </a:solidFill>
        </p:spPr>
        <p:txBody>
          <a:bodyPr wrap="square" rtlCol="0">
            <a:spAutoFit/>
          </a:bodyPr>
          <a:lstStyle/>
          <a:p>
            <a:r>
              <a:rPr lang="en-GB" sz="1200" b="1" dirty="0">
                <a:solidFill>
                  <a:srgbClr val="008080"/>
                </a:solidFill>
              </a:rPr>
              <a:t>1A Launch – June 2026</a:t>
            </a:r>
          </a:p>
        </p:txBody>
      </p:sp>
    </p:spTree>
    <p:extLst>
      <p:ext uri="{BB962C8B-B14F-4D97-AF65-F5344CB8AC3E}">
        <p14:creationId xmlns:p14="http://schemas.microsoft.com/office/powerpoint/2010/main" val="2996536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D870D0-6A82-2C60-97A7-B050681058C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Down 3">
            <a:extLst>
              <a:ext uri="{FF2B5EF4-FFF2-40B4-BE49-F238E27FC236}">
                <a16:creationId xmlns:a16="http://schemas.microsoft.com/office/drawing/2014/main" id="{FB2A27CC-8626-5994-489D-B9A02C5A851A}"/>
              </a:ext>
            </a:extLst>
          </p:cNvPr>
          <p:cNvSpPr/>
          <p:nvPr/>
        </p:nvSpPr>
        <p:spPr>
          <a:xfrm>
            <a:off x="440871" y="488723"/>
            <a:ext cx="11310257" cy="5246914"/>
          </a:xfrm>
          <a:prstGeom prst="downArrow">
            <a:avLst>
              <a:gd name="adj1" fmla="val 100000"/>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09ECD9-96FE-54F0-F83A-0A5B58090357}"/>
              </a:ext>
            </a:extLst>
          </p:cNvPr>
          <p:cNvSpPr>
            <a:spLocks noGrp="1"/>
          </p:cNvSpPr>
          <p:nvPr>
            <p:ph type="ctrTitle"/>
          </p:nvPr>
        </p:nvSpPr>
        <p:spPr>
          <a:xfrm>
            <a:off x="239485" y="1122363"/>
            <a:ext cx="11669485" cy="2387600"/>
          </a:xfrm>
        </p:spPr>
        <p:txBody>
          <a:bodyPr>
            <a:normAutofit/>
          </a:bodyPr>
          <a:lstStyle/>
          <a:p>
            <a:r>
              <a:rPr lang="en-GB" sz="10700" dirty="0">
                <a:solidFill>
                  <a:schemeClr val="bg1"/>
                </a:solidFill>
              </a:rPr>
              <a:t>‘QUICKGUIDE’ </a:t>
            </a:r>
            <a:br>
              <a:rPr lang="en-GB" dirty="0">
                <a:solidFill>
                  <a:schemeClr val="bg1"/>
                </a:solidFill>
              </a:rPr>
            </a:br>
            <a:r>
              <a:rPr lang="en-GB" dirty="0">
                <a:solidFill>
                  <a:schemeClr val="bg1"/>
                </a:solidFill>
              </a:rPr>
              <a:t>TO UNIVERSITY APPLICATION</a:t>
            </a:r>
          </a:p>
        </p:txBody>
      </p:sp>
      <p:sp>
        <p:nvSpPr>
          <p:cNvPr id="3" name="Subtitle 2">
            <a:extLst>
              <a:ext uri="{FF2B5EF4-FFF2-40B4-BE49-F238E27FC236}">
                <a16:creationId xmlns:a16="http://schemas.microsoft.com/office/drawing/2014/main" id="{FE64566E-B7E9-4E6C-C2BC-4F11172D3369}"/>
              </a:ext>
            </a:extLst>
          </p:cNvPr>
          <p:cNvSpPr>
            <a:spLocks noGrp="1"/>
          </p:cNvSpPr>
          <p:nvPr>
            <p:ph type="subTitle" idx="1"/>
          </p:nvPr>
        </p:nvSpPr>
        <p:spPr>
          <a:xfrm>
            <a:off x="239485" y="4233409"/>
            <a:ext cx="11745685" cy="2387600"/>
          </a:xfrm>
        </p:spPr>
        <p:txBody>
          <a:bodyPr>
            <a:normAutofit/>
          </a:bodyPr>
          <a:lstStyle/>
          <a:p>
            <a:r>
              <a:rPr lang="en-GB" sz="3600" b="1" dirty="0">
                <a:solidFill>
                  <a:schemeClr val="bg1"/>
                </a:solidFill>
              </a:rPr>
              <a:t>FOLLOW THE DETAIL IN THE </a:t>
            </a:r>
          </a:p>
          <a:p>
            <a:r>
              <a:rPr lang="en-GB" sz="3600" b="1" dirty="0">
                <a:solidFill>
                  <a:schemeClr val="bg1"/>
                </a:solidFill>
              </a:rPr>
              <a:t>PROGRESSION PATHWAYS ON SHAREPOINT TO ENSURE YOU APPROACH THE APPLICATION PROCESS CORRECTLY</a:t>
            </a:r>
          </a:p>
        </p:txBody>
      </p:sp>
    </p:spTree>
    <p:extLst>
      <p:ext uri="{BB962C8B-B14F-4D97-AF65-F5344CB8AC3E}">
        <p14:creationId xmlns:p14="http://schemas.microsoft.com/office/powerpoint/2010/main" val="3312184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10;&#10;Description automatically generated with low confidence">
            <a:extLst>
              <a:ext uri="{FF2B5EF4-FFF2-40B4-BE49-F238E27FC236}">
                <a16:creationId xmlns:a16="http://schemas.microsoft.com/office/drawing/2014/main" id="{389B6A88-6530-46BA-AAFA-3541BA480D8D}"/>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2435" t="17466" b="43736"/>
          <a:stretch/>
        </p:blipFill>
        <p:spPr>
          <a:xfrm>
            <a:off x="178249" y="-51843"/>
            <a:ext cx="12192000" cy="6858000"/>
          </a:xfrm>
          <a:prstGeom prst="rect">
            <a:avLst/>
          </a:prstGeom>
        </p:spPr>
      </p:pic>
      <p:pic>
        <p:nvPicPr>
          <p:cNvPr id="4" name="Picture 3">
            <a:extLst>
              <a:ext uri="{FF2B5EF4-FFF2-40B4-BE49-F238E27FC236}">
                <a16:creationId xmlns:a16="http://schemas.microsoft.com/office/drawing/2014/main" id="{10CBA278-2A3B-7F47-8868-069A2636D48E}"/>
              </a:ext>
            </a:extLst>
          </p:cNvPr>
          <p:cNvPicPr>
            <a:picLocks noChangeAspect="1"/>
          </p:cNvPicPr>
          <p:nvPr/>
        </p:nvPicPr>
        <p:blipFill rotWithShape="1">
          <a:blip r:embed="rId3"/>
          <a:srcRect l="12541" t="8642" r="7077" b="8435"/>
          <a:stretch/>
        </p:blipFill>
        <p:spPr>
          <a:xfrm>
            <a:off x="547211" y="695739"/>
            <a:ext cx="1566888" cy="2155233"/>
          </a:xfrm>
          <a:prstGeom prst="rect">
            <a:avLst/>
          </a:prstGeom>
        </p:spPr>
      </p:pic>
      <p:sp>
        <p:nvSpPr>
          <p:cNvPr id="2" name="TextBox 1">
            <a:extLst>
              <a:ext uri="{FF2B5EF4-FFF2-40B4-BE49-F238E27FC236}">
                <a16:creationId xmlns:a16="http://schemas.microsoft.com/office/drawing/2014/main" id="{B32EEAA0-1C86-7448-89CD-AEFD1B8DDA09}"/>
              </a:ext>
            </a:extLst>
          </p:cNvPr>
          <p:cNvSpPr txBox="1"/>
          <p:nvPr/>
        </p:nvSpPr>
        <p:spPr>
          <a:xfrm>
            <a:off x="2323099" y="606670"/>
            <a:ext cx="9690652" cy="2308324"/>
          </a:xfrm>
          <a:prstGeom prst="rect">
            <a:avLst/>
          </a:prstGeom>
          <a:noFill/>
        </p:spPr>
        <p:txBody>
          <a:bodyPr wrap="square" rtlCol="0">
            <a:spAutoFit/>
          </a:bodyPr>
          <a:lstStyle/>
          <a:p>
            <a:r>
              <a:rPr lang="en-US" sz="4800" b="1" dirty="0">
                <a:solidFill>
                  <a:srgbClr val="002060"/>
                </a:solidFill>
              </a:rPr>
              <a:t>Ian McAlister</a:t>
            </a:r>
          </a:p>
          <a:p>
            <a:r>
              <a:rPr lang="en-US" sz="4800" b="1" dirty="0">
                <a:solidFill>
                  <a:srgbClr val="002060"/>
                </a:solidFill>
              </a:rPr>
              <a:t>Director of Progression </a:t>
            </a:r>
          </a:p>
          <a:p>
            <a:r>
              <a:rPr lang="en-US" sz="4800" b="1" dirty="0">
                <a:solidFill>
                  <a:srgbClr val="002060"/>
                </a:solidFill>
              </a:rPr>
              <a:t>Higher Education  </a:t>
            </a:r>
          </a:p>
        </p:txBody>
      </p:sp>
      <p:sp>
        <p:nvSpPr>
          <p:cNvPr id="5" name="TextBox 4">
            <a:extLst>
              <a:ext uri="{FF2B5EF4-FFF2-40B4-BE49-F238E27FC236}">
                <a16:creationId xmlns:a16="http://schemas.microsoft.com/office/drawing/2014/main" id="{40C27C1B-0618-6942-8A2A-5E3AF2837EFF}"/>
              </a:ext>
            </a:extLst>
          </p:cNvPr>
          <p:cNvSpPr txBox="1"/>
          <p:nvPr/>
        </p:nvSpPr>
        <p:spPr>
          <a:xfrm>
            <a:off x="4902670" y="3377157"/>
            <a:ext cx="8245149" cy="1631216"/>
          </a:xfrm>
          <a:prstGeom prst="rect">
            <a:avLst/>
          </a:prstGeom>
          <a:noFill/>
        </p:spPr>
        <p:txBody>
          <a:bodyPr wrap="square" rtlCol="0">
            <a:spAutoFit/>
          </a:bodyPr>
          <a:lstStyle/>
          <a:p>
            <a:r>
              <a:rPr lang="en-US" sz="10000" b="1" dirty="0">
                <a:solidFill>
                  <a:srgbClr val="D54329"/>
                </a:solidFill>
              </a:rPr>
              <a:t>OVERVIEW</a:t>
            </a:r>
          </a:p>
        </p:txBody>
      </p:sp>
      <p:pic>
        <p:nvPicPr>
          <p:cNvPr id="4098" name="Picture 2" descr="UCAS with Lukasz">
            <a:extLst>
              <a:ext uri="{FF2B5EF4-FFF2-40B4-BE49-F238E27FC236}">
                <a16:creationId xmlns:a16="http://schemas.microsoft.com/office/drawing/2014/main" id="{FE18773E-7E0C-834D-9E45-4B8B67A294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4" t="36996" r="3947" b="33231"/>
          <a:stretch/>
        </p:blipFill>
        <p:spPr bwMode="auto">
          <a:xfrm>
            <a:off x="547211" y="3531046"/>
            <a:ext cx="4127157" cy="13234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589398-1EC5-3A54-48BE-E0AC3BDE273F}"/>
              </a:ext>
            </a:extLst>
          </p:cNvPr>
          <p:cNvSpPr txBox="1"/>
          <p:nvPr/>
        </p:nvSpPr>
        <p:spPr>
          <a:xfrm>
            <a:off x="547211" y="5193102"/>
            <a:ext cx="11081197" cy="1323439"/>
          </a:xfrm>
          <a:prstGeom prst="rect">
            <a:avLst/>
          </a:prstGeom>
          <a:noFill/>
        </p:spPr>
        <p:txBody>
          <a:bodyPr wrap="square" rtlCol="0">
            <a:spAutoFit/>
          </a:bodyPr>
          <a:lstStyle/>
          <a:p>
            <a:pPr algn="ctr"/>
            <a:r>
              <a:rPr lang="en-GB" sz="4000" b="1" dirty="0"/>
              <a:t>FOR STUDENTS APPLYING FOR UNIVERSITY START IN SEPTEMBER 2027 OR LATER</a:t>
            </a:r>
          </a:p>
        </p:txBody>
      </p:sp>
      <p:sp>
        <p:nvSpPr>
          <p:cNvPr id="7" name="AutoShape 2">
            <a:extLst>
              <a:ext uri="{FF2B5EF4-FFF2-40B4-BE49-F238E27FC236}">
                <a16:creationId xmlns:a16="http://schemas.microsoft.com/office/drawing/2014/main" id="{A132C2BB-8A1C-4450-D1FB-EAC755A9F6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A person with glasses and a beard&#10;&#10;AI-generated content may be incorrect.">
            <a:extLst>
              <a:ext uri="{FF2B5EF4-FFF2-40B4-BE49-F238E27FC236}">
                <a16:creationId xmlns:a16="http://schemas.microsoft.com/office/drawing/2014/main" id="{8210E64B-FE69-068F-EE56-50054BB5E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11" y="695739"/>
            <a:ext cx="1597640" cy="2130187"/>
          </a:xfrm>
          <a:prstGeom prst="rect">
            <a:avLst/>
          </a:prstGeom>
        </p:spPr>
      </p:pic>
    </p:spTree>
    <p:extLst>
      <p:ext uri="{BB962C8B-B14F-4D97-AF65-F5344CB8AC3E}">
        <p14:creationId xmlns:p14="http://schemas.microsoft.com/office/powerpoint/2010/main" val="3181787809"/>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12856E-1057-F01E-7BC9-8D2CFD701EB9}"/>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croll: Horizontal 4">
            <a:extLst>
              <a:ext uri="{FF2B5EF4-FFF2-40B4-BE49-F238E27FC236}">
                <a16:creationId xmlns:a16="http://schemas.microsoft.com/office/drawing/2014/main" id="{25BF123D-2BCE-29A4-3BE4-AE7BB17F6724}"/>
              </a:ext>
            </a:extLst>
          </p:cNvPr>
          <p:cNvSpPr/>
          <p:nvPr/>
        </p:nvSpPr>
        <p:spPr>
          <a:xfrm>
            <a:off x="871086" y="1176351"/>
            <a:ext cx="10266948" cy="4780548"/>
          </a:xfrm>
          <a:prstGeom prst="horizontalScrol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C7551E2-BE3E-980A-EE2F-A27D1BC1F5B0}"/>
              </a:ext>
            </a:extLst>
          </p:cNvPr>
          <p:cNvSpPr txBox="1"/>
          <p:nvPr/>
        </p:nvSpPr>
        <p:spPr>
          <a:xfrm>
            <a:off x="871086" y="1858465"/>
            <a:ext cx="10668000" cy="3416320"/>
          </a:xfrm>
          <a:prstGeom prst="rect">
            <a:avLst/>
          </a:prstGeom>
          <a:noFill/>
        </p:spPr>
        <p:txBody>
          <a:bodyPr wrap="square" rtlCol="0">
            <a:spAutoFit/>
          </a:bodyPr>
          <a:lstStyle/>
          <a:p>
            <a:pPr algn="ctr"/>
            <a:r>
              <a:rPr lang="en-GB" sz="5400" b="1" dirty="0">
                <a:solidFill>
                  <a:schemeClr val="bg1"/>
                </a:solidFill>
              </a:rPr>
              <a:t>USE YOUR TUTOR TIME &amp; PROSTUDY &amp; PROGRESSION SESSIONS TO FOLLOW THE</a:t>
            </a:r>
          </a:p>
          <a:p>
            <a:pPr algn="ctr"/>
            <a:r>
              <a:rPr lang="en-GB" sz="5400" b="1" dirty="0">
                <a:solidFill>
                  <a:schemeClr val="bg1"/>
                </a:solidFill>
              </a:rPr>
              <a:t>PATHWAYS FOR UNIVERSITY </a:t>
            </a:r>
          </a:p>
        </p:txBody>
      </p:sp>
    </p:spTree>
    <p:extLst>
      <p:ext uri="{BB962C8B-B14F-4D97-AF65-F5344CB8AC3E}">
        <p14:creationId xmlns:p14="http://schemas.microsoft.com/office/powerpoint/2010/main" val="524821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E1694-1163-F4E0-C29E-DFD62445806B}"/>
              </a:ext>
            </a:extLst>
          </p:cNvPr>
          <p:cNvSpPr txBox="1"/>
          <p:nvPr/>
        </p:nvSpPr>
        <p:spPr>
          <a:xfrm>
            <a:off x="491319" y="186036"/>
            <a:ext cx="12298971" cy="369332"/>
          </a:xfrm>
          <a:prstGeom prst="rect">
            <a:avLst/>
          </a:prstGeom>
          <a:noFill/>
        </p:spPr>
        <p:txBody>
          <a:bodyPr wrap="square" rtlCol="0">
            <a:spAutoFit/>
          </a:bodyPr>
          <a:lstStyle/>
          <a:p>
            <a:pPr algn="ctr"/>
            <a:r>
              <a:rPr lang="en-GB" b="0" i="0" u="sng" dirty="0">
                <a:solidFill>
                  <a:srgbClr val="0000FF"/>
                </a:solidFill>
                <a:effectLst/>
                <a:latin typeface="Aptos" panose="020B0004020202020204" pitchFamily="34" charset="0"/>
                <a:hlinkClick r:id="rId2" tooltip="Original URL: https://rise.articulate.com/share/IA-uE5xpeUk4QKagrM6wIrn68T8psl3B. Click or tap if you trust this link."/>
              </a:rPr>
              <a:t>https://rise.articulate.com/share/IA-uE5xpeUk4QKagrM6wIrn68T8psl3B</a:t>
            </a:r>
            <a:endParaRPr lang="en-GB" dirty="0"/>
          </a:p>
        </p:txBody>
      </p:sp>
      <p:pic>
        <p:nvPicPr>
          <p:cNvPr id="4" name="Picture 3">
            <a:extLst>
              <a:ext uri="{FF2B5EF4-FFF2-40B4-BE49-F238E27FC236}">
                <a16:creationId xmlns:a16="http://schemas.microsoft.com/office/drawing/2014/main" id="{0787F1AE-D09E-5BF1-CA24-DD80202361C4}"/>
              </a:ext>
            </a:extLst>
          </p:cNvPr>
          <p:cNvPicPr>
            <a:picLocks noChangeAspect="1"/>
          </p:cNvPicPr>
          <p:nvPr/>
        </p:nvPicPr>
        <p:blipFill>
          <a:blip r:embed="rId3"/>
          <a:srcRect b="42465"/>
          <a:stretch/>
        </p:blipFill>
        <p:spPr>
          <a:xfrm>
            <a:off x="0" y="757114"/>
            <a:ext cx="12192000" cy="3101788"/>
          </a:xfrm>
          <a:prstGeom prst="rect">
            <a:avLst/>
          </a:prstGeom>
        </p:spPr>
      </p:pic>
      <p:pic>
        <p:nvPicPr>
          <p:cNvPr id="6" name="Picture 5">
            <a:extLst>
              <a:ext uri="{FF2B5EF4-FFF2-40B4-BE49-F238E27FC236}">
                <a16:creationId xmlns:a16="http://schemas.microsoft.com/office/drawing/2014/main" id="{02A7FB40-67D3-4861-F49E-3AE401D97CEA}"/>
              </a:ext>
            </a:extLst>
          </p:cNvPr>
          <p:cNvPicPr>
            <a:picLocks noChangeAspect="1"/>
          </p:cNvPicPr>
          <p:nvPr/>
        </p:nvPicPr>
        <p:blipFill>
          <a:blip r:embed="rId4"/>
          <a:srcRect l="8364" t="16919" b="45717"/>
          <a:stretch/>
        </p:blipFill>
        <p:spPr>
          <a:xfrm>
            <a:off x="231520" y="3982160"/>
            <a:ext cx="6983480" cy="2497491"/>
          </a:xfrm>
          <a:prstGeom prst="rect">
            <a:avLst/>
          </a:prstGeom>
        </p:spPr>
      </p:pic>
      <p:pic>
        <p:nvPicPr>
          <p:cNvPr id="7" name="Picture 6">
            <a:extLst>
              <a:ext uri="{FF2B5EF4-FFF2-40B4-BE49-F238E27FC236}">
                <a16:creationId xmlns:a16="http://schemas.microsoft.com/office/drawing/2014/main" id="{F2E7A2D6-DFD3-250A-97A6-4C7EAB117947}"/>
              </a:ext>
            </a:extLst>
          </p:cNvPr>
          <p:cNvPicPr>
            <a:picLocks noChangeAspect="1"/>
          </p:cNvPicPr>
          <p:nvPr/>
        </p:nvPicPr>
        <p:blipFill>
          <a:blip r:embed="rId4"/>
          <a:srcRect l="7512" t="54370" r="5461" b="3445"/>
          <a:stretch/>
        </p:blipFill>
        <p:spPr>
          <a:xfrm>
            <a:off x="5559674" y="4038230"/>
            <a:ext cx="6632326" cy="2819770"/>
          </a:xfrm>
          <a:prstGeom prst="rect">
            <a:avLst/>
          </a:prstGeom>
        </p:spPr>
      </p:pic>
      <p:pic>
        <p:nvPicPr>
          <p:cNvPr id="8" name="Picture 7">
            <a:extLst>
              <a:ext uri="{FF2B5EF4-FFF2-40B4-BE49-F238E27FC236}">
                <a16:creationId xmlns:a16="http://schemas.microsoft.com/office/drawing/2014/main" id="{7A12FE85-0A47-E0CD-A72D-AB4F3F2BD8FF}"/>
              </a:ext>
            </a:extLst>
          </p:cNvPr>
          <p:cNvPicPr>
            <a:picLocks noChangeAspect="1"/>
          </p:cNvPicPr>
          <p:nvPr/>
        </p:nvPicPr>
        <p:blipFill>
          <a:blip r:embed="rId4"/>
          <a:srcRect l="6666" t="2123" r="6116" b="93235"/>
          <a:stretch/>
        </p:blipFill>
        <p:spPr>
          <a:xfrm>
            <a:off x="231520" y="3570871"/>
            <a:ext cx="6646800" cy="310250"/>
          </a:xfrm>
          <a:prstGeom prst="rect">
            <a:avLst/>
          </a:prstGeom>
        </p:spPr>
      </p:pic>
      <p:pic>
        <p:nvPicPr>
          <p:cNvPr id="9" name="Picture 8">
            <a:extLst>
              <a:ext uri="{FF2B5EF4-FFF2-40B4-BE49-F238E27FC236}">
                <a16:creationId xmlns:a16="http://schemas.microsoft.com/office/drawing/2014/main" id="{43C537D5-87D0-EA74-1960-E32E7E102168}"/>
              </a:ext>
            </a:extLst>
          </p:cNvPr>
          <p:cNvPicPr>
            <a:picLocks noChangeAspect="1"/>
          </p:cNvPicPr>
          <p:nvPr/>
        </p:nvPicPr>
        <p:blipFill>
          <a:blip r:embed="rId4"/>
          <a:srcRect l="80917" t="16919" r="6018" b="45717"/>
          <a:stretch/>
        </p:blipFill>
        <p:spPr>
          <a:xfrm>
            <a:off x="4673600" y="3972041"/>
            <a:ext cx="995680" cy="2497491"/>
          </a:xfrm>
          <a:prstGeom prst="rect">
            <a:avLst/>
          </a:prstGeom>
        </p:spPr>
      </p:pic>
    </p:spTree>
    <p:extLst>
      <p:ext uri="{BB962C8B-B14F-4D97-AF65-F5344CB8AC3E}">
        <p14:creationId xmlns:p14="http://schemas.microsoft.com/office/powerpoint/2010/main" val="16616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5563" y="377889"/>
            <a:ext cx="10271367" cy="256603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1193606" y="377890"/>
            <a:ext cx="9659228" cy="6206571"/>
          </a:xfrm>
          <a:prstGeom prst="rect">
            <a:avLst/>
          </a:prstGeom>
          <a:noFill/>
        </p:spPr>
        <p:txBody>
          <a:bodyPr wrap="square" rtlCol="0">
            <a:spAutoFit/>
          </a:bodyPr>
          <a:lstStyle/>
          <a:p>
            <a:pPr algn="just"/>
            <a:endParaRPr lang="en-US" sz="2133" dirty="0">
              <a:solidFill>
                <a:schemeClr val="bg1"/>
              </a:solidFill>
            </a:endParaRPr>
          </a:p>
          <a:p>
            <a:pPr algn="just"/>
            <a:r>
              <a:rPr lang="en-US" sz="2133" dirty="0">
                <a:solidFill>
                  <a:schemeClr val="bg1"/>
                </a:solidFill>
              </a:rPr>
              <a:t>THIS GUIDE GIVES YOU THE BASIC STEPS YOU WILL NEED TO FOLLOW WHEN COMPLETING YOUR UNIVERSITY APPLICATION </a:t>
            </a:r>
          </a:p>
          <a:p>
            <a:pPr algn="just"/>
            <a:r>
              <a:rPr lang="en-US" sz="2133" dirty="0">
                <a:solidFill>
                  <a:schemeClr val="bg1"/>
                </a:solidFill>
              </a:rPr>
              <a:t>GREATER DETAIL IS FOUND WITHIN THE PROGRESSION PATHWAYS THAT YOU WILL BE FOLLOWING IN PROSTUDY BEFORE THE END OF THE SUMMER</a:t>
            </a:r>
          </a:p>
          <a:p>
            <a:pPr algn="just"/>
            <a:endParaRPr lang="en-US" sz="2133" dirty="0">
              <a:solidFill>
                <a:schemeClr val="bg1"/>
              </a:solidFill>
            </a:endParaRPr>
          </a:p>
          <a:p>
            <a:pPr algn="just"/>
            <a:r>
              <a:rPr lang="en-US" sz="2133" dirty="0">
                <a:solidFill>
                  <a:schemeClr val="bg1"/>
                </a:solidFill>
              </a:rPr>
              <a:t>SPECIFIC QUESTIONS CAN BE DIRECTED TO </a:t>
            </a:r>
            <a:r>
              <a:rPr lang="en-US" sz="2133" dirty="0">
                <a:solidFill>
                  <a:schemeClr val="bg1"/>
                </a:solidFill>
                <a:hlinkClick r:id="rId2">
                  <a:extLst>
                    <a:ext uri="{A12FA001-AC4F-418D-AE19-62706E023703}">
                      <ahyp:hlinkClr xmlns:ahyp="http://schemas.microsoft.com/office/drawing/2018/hyperlinkcolor" val="tx"/>
                    </a:ext>
                  </a:extLst>
                </a:hlinkClick>
              </a:rPr>
              <a:t>im@collyers.ac.uk</a:t>
            </a:r>
            <a:r>
              <a:rPr lang="en-US" sz="2133" dirty="0">
                <a:solidFill>
                  <a:schemeClr val="bg1"/>
                </a:solidFill>
              </a:rPr>
              <a:t>)</a:t>
            </a:r>
          </a:p>
          <a:p>
            <a:pPr algn="just"/>
            <a:endParaRPr lang="en-US" sz="1867" dirty="0"/>
          </a:p>
          <a:p>
            <a:pPr algn="just"/>
            <a:endParaRPr lang="en-US" sz="1867" dirty="0"/>
          </a:p>
          <a:p>
            <a:pPr algn="just"/>
            <a:r>
              <a:rPr lang="en-US" sz="1867" b="1" dirty="0">
                <a:solidFill>
                  <a:srgbClr val="17375E"/>
                </a:solidFill>
              </a:rPr>
              <a:t>SECTIONS INDICATED BY COLOURED CORNERS</a:t>
            </a:r>
          </a:p>
          <a:p>
            <a:pPr marL="457189" indent="-457189">
              <a:buAutoNum type="arabicPeriod"/>
            </a:pPr>
            <a:r>
              <a:rPr lang="en-US" sz="2400" dirty="0">
                <a:solidFill>
                  <a:srgbClr val="17375E"/>
                </a:solidFill>
              </a:rPr>
              <a:t>Thinking about where you might like to study.</a:t>
            </a:r>
          </a:p>
          <a:p>
            <a:pPr marL="457189" indent="-457189">
              <a:buAutoNum type="arabicPeriod"/>
            </a:pPr>
            <a:r>
              <a:rPr lang="en-US" sz="2400" dirty="0">
                <a:solidFill>
                  <a:srgbClr val="17375E"/>
                </a:solidFill>
              </a:rPr>
              <a:t>Additional research to help make decisions.</a:t>
            </a:r>
          </a:p>
          <a:p>
            <a:pPr marL="457189" indent="-457189">
              <a:buAutoNum type="arabicPeriod"/>
            </a:pPr>
            <a:r>
              <a:rPr lang="en-US" sz="2400" dirty="0">
                <a:solidFill>
                  <a:srgbClr val="17375E"/>
                </a:solidFill>
              </a:rPr>
              <a:t>Who helps me with this application, at college?</a:t>
            </a:r>
          </a:p>
          <a:p>
            <a:pPr marL="457189" indent="-457189">
              <a:buAutoNum type="arabicPeriod"/>
            </a:pPr>
            <a:r>
              <a:rPr lang="en-US" sz="2400" dirty="0">
                <a:solidFill>
                  <a:srgbClr val="17375E"/>
                </a:solidFill>
              </a:rPr>
              <a:t>Filling out your UCAS application</a:t>
            </a:r>
          </a:p>
          <a:p>
            <a:pPr marL="457189" indent="-457189">
              <a:buAutoNum type="arabicPeriod"/>
            </a:pPr>
            <a:r>
              <a:rPr lang="en-US" sz="2400" dirty="0">
                <a:solidFill>
                  <a:srgbClr val="17375E"/>
                </a:solidFill>
              </a:rPr>
              <a:t>What will it be like at University?</a:t>
            </a:r>
          </a:p>
          <a:p>
            <a:pPr marL="457189" indent="-457189">
              <a:buAutoNum type="arabicPeriod"/>
            </a:pPr>
            <a:r>
              <a:rPr lang="en-US" sz="2400" dirty="0">
                <a:solidFill>
                  <a:srgbClr val="17375E"/>
                </a:solidFill>
              </a:rPr>
              <a:t>How much will it cost?</a:t>
            </a:r>
          </a:p>
          <a:p>
            <a:pPr marL="457189" indent="-457189">
              <a:buAutoNum type="arabicPeriod"/>
            </a:pPr>
            <a:r>
              <a:rPr lang="en-US" sz="2400" dirty="0">
                <a:solidFill>
                  <a:srgbClr val="17375E"/>
                </a:solidFill>
              </a:rPr>
              <a:t>Recap on what to do now</a:t>
            </a:r>
          </a:p>
          <a:p>
            <a:endParaRPr lang="en-US" sz="2400" dirty="0"/>
          </a:p>
        </p:txBody>
      </p:sp>
      <p:pic>
        <p:nvPicPr>
          <p:cNvPr id="5" name="Picture 4" descr="Diagram&#10;&#10;Description automatically generated">
            <a:extLst>
              <a:ext uri="{FF2B5EF4-FFF2-40B4-BE49-F238E27FC236}">
                <a16:creationId xmlns:a16="http://schemas.microsoft.com/office/drawing/2014/main" id="{EEBB1A51-4623-4C0A-BDE2-24AB0299D33E}"/>
              </a:ext>
            </a:extLst>
          </p:cNvPr>
          <p:cNvPicPr>
            <a:picLocks noChangeAspect="1"/>
          </p:cNvPicPr>
          <p:nvPr/>
        </p:nvPicPr>
        <p:blipFill rotWithShape="1">
          <a:blip r:embed="rId3">
            <a:extLst>
              <a:ext uri="{28A0092B-C50C-407E-A947-70E740481C1C}">
                <a14:useLocalDpi xmlns:a14="http://schemas.microsoft.com/office/drawing/2010/main" val="0"/>
              </a:ext>
            </a:extLst>
          </a:blip>
          <a:srcRect t="12807" b="27895"/>
          <a:stretch/>
        </p:blipFill>
        <p:spPr>
          <a:xfrm>
            <a:off x="8028669" y="3789075"/>
            <a:ext cx="3208261" cy="2691035"/>
          </a:xfrm>
          <a:prstGeom prst="rect">
            <a:avLst/>
          </a:prstGeom>
        </p:spPr>
      </p:pic>
      <p:sp>
        <p:nvSpPr>
          <p:cNvPr id="8" name="Arrow: Pentagon 7">
            <a:extLst>
              <a:ext uri="{FF2B5EF4-FFF2-40B4-BE49-F238E27FC236}">
                <a16:creationId xmlns:a16="http://schemas.microsoft.com/office/drawing/2014/main" id="{82AED7B8-A8AD-E471-3910-546257F7B8FA}"/>
              </a:ext>
            </a:extLst>
          </p:cNvPr>
          <p:cNvSpPr/>
          <p:nvPr/>
        </p:nvSpPr>
        <p:spPr>
          <a:xfrm rot="5400000">
            <a:off x="892235" y="3590490"/>
            <a:ext cx="222803" cy="275708"/>
          </a:xfrm>
          <a:prstGeom prst="homePlate">
            <a:avLst/>
          </a:prstGeom>
          <a:solidFill>
            <a:srgbClr val="00B0F0"/>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Pentagon 8">
            <a:extLst>
              <a:ext uri="{FF2B5EF4-FFF2-40B4-BE49-F238E27FC236}">
                <a16:creationId xmlns:a16="http://schemas.microsoft.com/office/drawing/2014/main" id="{3170C8CA-4559-C5B5-20F4-60060A0F4AF8}"/>
              </a:ext>
            </a:extLst>
          </p:cNvPr>
          <p:cNvSpPr/>
          <p:nvPr/>
        </p:nvSpPr>
        <p:spPr>
          <a:xfrm rot="5400000">
            <a:off x="881630" y="3979902"/>
            <a:ext cx="222804" cy="268638"/>
          </a:xfrm>
          <a:prstGeom prst="homePlate">
            <a:avLst/>
          </a:prstGeom>
          <a:solidFill>
            <a:schemeClr val="accent2"/>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Pentagon 10">
            <a:extLst>
              <a:ext uri="{FF2B5EF4-FFF2-40B4-BE49-F238E27FC236}">
                <a16:creationId xmlns:a16="http://schemas.microsoft.com/office/drawing/2014/main" id="{BAAA54B2-B7B2-42F3-78C4-1484BF8042EA}"/>
              </a:ext>
            </a:extLst>
          </p:cNvPr>
          <p:cNvSpPr/>
          <p:nvPr/>
        </p:nvSpPr>
        <p:spPr>
          <a:xfrm rot="5400000">
            <a:off x="900776" y="4346383"/>
            <a:ext cx="210603" cy="270826"/>
          </a:xfrm>
          <a:prstGeom prst="homePlate">
            <a:avLst/>
          </a:prstGeom>
          <a:solidFill>
            <a:schemeClr val="accent6">
              <a:lumMod val="60000"/>
              <a:lumOff val="40000"/>
            </a:schemeClr>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Pentagon 11">
            <a:extLst>
              <a:ext uri="{FF2B5EF4-FFF2-40B4-BE49-F238E27FC236}">
                <a16:creationId xmlns:a16="http://schemas.microsoft.com/office/drawing/2014/main" id="{74D480E2-6DE9-4192-D349-E41B32A1BA8B}"/>
              </a:ext>
            </a:extLst>
          </p:cNvPr>
          <p:cNvSpPr/>
          <p:nvPr/>
        </p:nvSpPr>
        <p:spPr>
          <a:xfrm rot="5400000">
            <a:off x="895373" y="4726856"/>
            <a:ext cx="222802" cy="269434"/>
          </a:xfrm>
          <a:prstGeom prst="homePlate">
            <a:avLst/>
          </a:prstGeom>
          <a:solidFill>
            <a:schemeClr val="accent4">
              <a:lumMod val="60000"/>
              <a:lumOff val="4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Pentagon 12">
            <a:extLst>
              <a:ext uri="{FF2B5EF4-FFF2-40B4-BE49-F238E27FC236}">
                <a16:creationId xmlns:a16="http://schemas.microsoft.com/office/drawing/2014/main" id="{12688E55-B8A4-E4F4-3033-D9189CD8EEBC}"/>
              </a:ext>
            </a:extLst>
          </p:cNvPr>
          <p:cNvSpPr/>
          <p:nvPr/>
        </p:nvSpPr>
        <p:spPr>
          <a:xfrm rot="5400000">
            <a:off x="895372" y="5100929"/>
            <a:ext cx="222804" cy="268638"/>
          </a:xfrm>
          <a:prstGeom prst="homePlate">
            <a:avLst/>
          </a:prstGeom>
          <a:solidFill>
            <a:srgbClr val="05E4FB"/>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Pentagon 13">
            <a:extLst>
              <a:ext uri="{FF2B5EF4-FFF2-40B4-BE49-F238E27FC236}">
                <a16:creationId xmlns:a16="http://schemas.microsoft.com/office/drawing/2014/main" id="{61EAA955-AC9C-90F4-F9B5-F2A2F783F2F9}"/>
              </a:ext>
            </a:extLst>
          </p:cNvPr>
          <p:cNvSpPr/>
          <p:nvPr/>
        </p:nvSpPr>
        <p:spPr>
          <a:xfrm rot="5400000">
            <a:off x="888581" y="5490850"/>
            <a:ext cx="222803" cy="283016"/>
          </a:xfrm>
          <a:prstGeom prst="homePlate">
            <a:avLst/>
          </a:prstGeom>
          <a:solidFill>
            <a:srgbClr val="FFC000"/>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Pentagon 14">
            <a:extLst>
              <a:ext uri="{FF2B5EF4-FFF2-40B4-BE49-F238E27FC236}">
                <a16:creationId xmlns:a16="http://schemas.microsoft.com/office/drawing/2014/main" id="{44F44089-4512-1EFA-2B3B-F43BD85292A0}"/>
              </a:ext>
            </a:extLst>
          </p:cNvPr>
          <p:cNvSpPr/>
          <p:nvPr/>
        </p:nvSpPr>
        <p:spPr>
          <a:xfrm rot="5400000">
            <a:off x="888181" y="5852327"/>
            <a:ext cx="222805" cy="283016"/>
          </a:xfrm>
          <a:prstGeom prst="homePlate">
            <a:avLst/>
          </a:prstGeom>
          <a:solidFill>
            <a:srgbClr val="F808CA"/>
          </a:solidFill>
          <a:ln w="571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9007243"/>
      </p:ext>
    </p:extLst>
  </p:cSld>
  <p:clrMapOvr>
    <a:masterClrMapping/>
  </p:clrMapOvr>
  <mc:AlternateContent xmlns:mc="http://schemas.openxmlformats.org/markup-compatibility/2006" xmlns:p14="http://schemas.microsoft.com/office/powerpoint/2010/main">
    <mc:Choice Requires="p14">
      <p:transition spd="slow" p14:dur="2000" advTm="26805"/>
    </mc:Choice>
    <mc:Fallback xmlns="">
      <p:transition spd="slow" advTm="2680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A996D9B53BE846962BC3CE754387FA" ma:contentTypeVersion="6" ma:contentTypeDescription="Create a new document." ma:contentTypeScope="" ma:versionID="34f5c531e6ae7f1c4d1c29c99392c4c8">
  <xsd:schema xmlns:xsd="http://www.w3.org/2001/XMLSchema" xmlns:xs="http://www.w3.org/2001/XMLSchema" xmlns:p="http://schemas.microsoft.com/office/2006/metadata/properties" xmlns:ns2="a645187f-677c-4255-9b1d-a53faee77e64" xmlns:ns3="31f8c38a-ef1d-4dda-b2a2-cd5a4c0ed606" targetNamespace="http://schemas.microsoft.com/office/2006/metadata/properties" ma:root="true" ma:fieldsID="fda7db6f62c1d487e62e170934b81a6b" ns2:_="" ns3:_="">
    <xsd:import namespace="a645187f-677c-4255-9b1d-a53faee77e64"/>
    <xsd:import namespace="31f8c38a-ef1d-4dda-b2a2-cd5a4c0ed6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45187f-677c-4255-9b1d-a53faee77e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f8c38a-ef1d-4dda-b2a2-cd5a4c0ed6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822A15-4F85-4B58-BCD8-F7F6D80B2F1E}">
  <ds:schemaRefs>
    <ds:schemaRef ds:uri="http://schemas.microsoft.com/sharepoint/v3/contenttype/forms"/>
  </ds:schemaRefs>
</ds:datastoreItem>
</file>

<file path=customXml/itemProps2.xml><?xml version="1.0" encoding="utf-8"?>
<ds:datastoreItem xmlns:ds="http://schemas.openxmlformats.org/officeDocument/2006/customXml" ds:itemID="{66AE52E9-FF3B-4BBE-8B90-655811ED1686}">
  <ds:schemaRefs>
    <ds:schemaRef ds:uri="a645187f-677c-4255-9b1d-a53faee77e64"/>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 ds:uri="http://purl.org/dc/terms/"/>
    <ds:schemaRef ds:uri="http://schemas.microsoft.com/office/2006/metadata/properties"/>
    <ds:schemaRef ds:uri="http://schemas.openxmlformats.org/package/2006/metadata/core-properties"/>
    <ds:schemaRef ds:uri="31f8c38a-ef1d-4dda-b2a2-cd5a4c0ed606"/>
  </ds:schemaRefs>
</ds:datastoreItem>
</file>

<file path=customXml/itemProps3.xml><?xml version="1.0" encoding="utf-8"?>
<ds:datastoreItem xmlns:ds="http://schemas.openxmlformats.org/officeDocument/2006/customXml" ds:itemID="{8E0AA058-FEEE-4F9F-A390-CB6D4D062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45187f-677c-4255-9b1d-a53faee77e64"/>
    <ds:schemaRef ds:uri="31f8c38a-ef1d-4dda-b2a2-cd5a4c0ed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9c8d009-b61f-4325-96dc-fd3a768207ab}" enabled="0" method="" siteId="{c9c8d009-b61f-4325-96dc-fd3a768207ab}" removed="1"/>
</clbl:labelList>
</file>

<file path=docProps/app.xml><?xml version="1.0" encoding="utf-8"?>
<Properties xmlns="http://schemas.openxmlformats.org/officeDocument/2006/extended-properties" xmlns:vt="http://schemas.openxmlformats.org/officeDocument/2006/docPropsVTypes">
  <TotalTime>579</TotalTime>
  <Words>2518</Words>
  <Application>Microsoft Office PowerPoint</Application>
  <PresentationFormat>Widescreen</PresentationFormat>
  <Paragraphs>430</Paragraphs>
  <Slides>45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Aptos</vt:lpstr>
      <vt:lpstr>Aptos Display</vt:lpstr>
      <vt:lpstr>Arial</vt:lpstr>
      <vt:lpstr>Calibri</vt:lpstr>
      <vt:lpstr>Open Sans Semibold</vt:lpstr>
      <vt:lpstr>Wingdings</vt:lpstr>
      <vt:lpstr>Office Theme</vt:lpstr>
      <vt:lpstr>PowerPoint Presentation</vt:lpstr>
      <vt:lpstr>PowerPoint Presentation</vt:lpstr>
      <vt:lpstr>PowerPoint Presentation</vt:lpstr>
      <vt:lpstr>PowerPoint Presentation</vt:lpstr>
      <vt:lpstr>‘QUICKGUIDE’  TO UNIVERSITY APPLICATION</vt:lpstr>
      <vt:lpstr>PowerPoint Presentation</vt:lpstr>
      <vt:lpstr>PowerPoint Presentation</vt:lpstr>
      <vt:lpstr>PowerPoint Presentation</vt:lpstr>
      <vt:lpstr>PowerPoint Presentation</vt:lpstr>
      <vt:lpstr>PowerPoint Presentation</vt:lpstr>
      <vt:lpstr>PowerPoint Presentation</vt:lpstr>
      <vt:lpstr>HOW DO I DECIDE WHAT TO STUDY?</vt:lpstr>
      <vt:lpstr>PowerPoint Presentation</vt:lpstr>
      <vt:lpstr>PowerPoint Presentation</vt:lpstr>
      <vt:lpstr>USE UNIFROG TO HELP CHOOSE YOUR UNIVERSITIES</vt:lpstr>
      <vt:lpstr>USE SMART RANKING AND FILTERS TO NARROW DOWN CHOICES</vt:lpstr>
      <vt:lpstr>The map on each tool shows you the location of your chosen courses so you can easily compare your travelling distances.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‘QUICKGUIDE’  APPRENTICESHIP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McAlister (Collyer's)</dc:creator>
  <cp:lastModifiedBy>Rebecca Adams (Collyer's)</cp:lastModifiedBy>
  <cp:revision>4</cp:revision>
  <dcterms:created xsi:type="dcterms:W3CDTF">2025-06-02T06:59:42Z</dcterms:created>
  <dcterms:modified xsi:type="dcterms:W3CDTF">2026-06-08T13:50:12Z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0x0101008AA996D9B53BE846962BC3CE754387FA</vt:lpwstr>
  </property>
</Properties>
</file>